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5" r:id="rId8"/>
    <p:sldId id="263" r:id="rId9"/>
    <p:sldId id="264" r:id="rId10"/>
  </p:sldIdLst>
  <p:sldSz cx="9144000" cy="6858000" type="screen4x3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90" y="-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772" y="-10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674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E48A36-10AE-4E49-8F36-94729F984AB0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675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676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4AA0E6-2B35-4F24-9147-F371E881C6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7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668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B66DEB-9663-4A83-AB47-E2F787ED42E6}" type="datetimeFigureOut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669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1048670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71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672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435848-CF3A-400F-89D4-49E7319CC9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48596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4859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76ED4-3CA9-4566-8A4D-BD43B808FEDD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59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4859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485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9pPr>
              <a:buFont typeface="Arial" pitchFamily="34" charset="0"/>
              <a:buChar char="•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04858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EFC6-B09D-4797-9EA5-90D8D5A4CB65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58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58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48649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5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7BA45-46CC-4132-993B-60CBCE779F43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65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5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48653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54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655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48617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04861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B5209-0BBB-4D69-A22E-D4ED9EFF8387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61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2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48621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4862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2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25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170A4-0DEE-4074-97E0-687649575100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626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27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48628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48629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48631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5C28B-630C-401B-9653-7B41C148D18C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632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33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39DF8-1FD6-491F-9491-FE6C9688CAB1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64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4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48662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48663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6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5E7B8-FE48-4757-A4DD-AF766F24ED4F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66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6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4864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04864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4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C02E2-F7EB-46D3-AAD2-DFAAACAF66B7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64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4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48657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4865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8CE27-D5A8-4328-A164-12AC0374263C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65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6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48635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4863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082F8-F748-44CF-9B1B-42DFF8748BF8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63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3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897D41A-D30F-49DA-BB60-F9E9C9CBD1C0}" type="datetime1">
              <a:rPr lang="ru-RU" smtClean="0"/>
              <a:pPr/>
              <a:t>05.06.2020</a:t>
            </a:fld>
            <a:endParaRPr lang="ru-RU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FF5C2A8-06F8-43AB-AE6D-605375DAF1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48581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48582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первый слайд название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136904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48600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944216"/>
          </a:xfrm>
        </p:spPr>
        <p:txBody>
          <a:bodyPr/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Мама, папа, я – профсоюзная семья</a:t>
            </a:r>
          </a:p>
        </p:txBody>
      </p:sp>
      <p:sp>
        <p:nvSpPr>
          <p:cNvPr id="104860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7" y="4005064"/>
            <a:ext cx="7488832" cy="3200335"/>
          </a:xfrm>
        </p:spPr>
        <p:txBody>
          <a:bodyPr>
            <a:normAutofit/>
          </a:bodyPr>
          <a:lstStyle/>
          <a:p>
            <a:endParaRPr lang="ru-RU" sz="1900" dirty="0" smtClean="0">
              <a:solidFill>
                <a:schemeClr val="tx1"/>
              </a:solidFill>
            </a:endParaRPr>
          </a:p>
          <a:p>
            <a:r>
              <a:rPr lang="ru-RU" sz="1900" dirty="0" smtClean="0">
                <a:solidFill>
                  <a:schemeClr val="tx1"/>
                </a:solidFill>
              </a:rPr>
              <a:t>Выполнила</a:t>
            </a:r>
            <a:r>
              <a:rPr lang="en-US" sz="1900" dirty="0" smtClean="0">
                <a:solidFill>
                  <a:schemeClr val="tx1"/>
                </a:solidFill>
              </a:rPr>
              <a:t>:</a:t>
            </a:r>
            <a:r>
              <a:rPr lang="ru-RU" sz="1900" dirty="0" smtClean="0">
                <a:solidFill>
                  <a:schemeClr val="tx1"/>
                </a:solidFill>
              </a:rPr>
              <a:t>  </a:t>
            </a:r>
            <a:r>
              <a:rPr lang="ru-RU" sz="1900" dirty="0" err="1" smtClean="0">
                <a:solidFill>
                  <a:schemeClr val="tx1"/>
                </a:solidFill>
              </a:rPr>
              <a:t>Пфистер</a:t>
            </a:r>
            <a:r>
              <a:rPr lang="ru-RU" sz="1900" dirty="0" smtClean="0">
                <a:solidFill>
                  <a:schemeClr val="tx1"/>
                </a:solidFill>
              </a:rPr>
              <a:t> Юлия Борисовна</a:t>
            </a:r>
          </a:p>
          <a:p>
            <a:r>
              <a:rPr lang="ru-RU" sz="1900" dirty="0" smtClean="0">
                <a:solidFill>
                  <a:schemeClr val="tx1"/>
                </a:solidFill>
              </a:rPr>
              <a:t>Специалист-эксперт отдела ПУ и ВС </a:t>
            </a:r>
          </a:p>
          <a:p>
            <a:r>
              <a:rPr lang="ru-RU" sz="1900" dirty="0" smtClean="0">
                <a:solidFill>
                  <a:schemeClr val="tx1"/>
                </a:solidFill>
              </a:rPr>
              <a:t>Государственного учреждения Управления Пенсионного фонда Российской Федерации в Кировском районе г.Перми.</a:t>
            </a:r>
          </a:p>
          <a:p>
            <a:endParaRPr lang="en-US" sz="1900" dirty="0" smtClean="0">
              <a:solidFill>
                <a:schemeClr val="tx1"/>
              </a:solidFill>
            </a:endParaRPr>
          </a:p>
          <a:p>
            <a:r>
              <a:rPr lang="ru-RU" sz="1900" dirty="0" err="1" smtClean="0">
                <a:solidFill>
                  <a:schemeClr val="tx1"/>
                </a:solidFill>
              </a:rPr>
              <a:t>г.Пермь</a:t>
            </a:r>
            <a:r>
              <a:rPr lang="ru-RU" sz="1900" dirty="0">
                <a:solidFill>
                  <a:schemeClr val="tx1"/>
                </a:solidFill>
              </a:rPr>
              <a:t>, </a:t>
            </a:r>
            <a:r>
              <a:rPr lang="ru-RU" sz="1900" dirty="0" smtClean="0">
                <a:solidFill>
                  <a:schemeClr val="tx1"/>
                </a:solidFill>
              </a:rPr>
              <a:t>2020год</a:t>
            </a:r>
            <a:endParaRPr lang="ru-RU" sz="19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1048602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снижение престижа.jpg"/>
          <p:cNvPicPr>
            <a:picLocks noChangeAspect="1"/>
          </p:cNvPicPr>
          <p:nvPr/>
        </p:nvPicPr>
        <p:blipFill>
          <a:blip r:embed="rId2" cstate="print">
            <a:lum bright="23000" contrast="-46000"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8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571636"/>
          </a:xfrm>
        </p:spPr>
        <p:txBody>
          <a:bodyPr/>
          <a:lstStyle/>
          <a:p>
            <a:r>
              <a:rPr lang="ru-RU" sz="3200" dirty="0" smtClean="0"/>
              <a:t>Профсоюзная </a:t>
            </a:r>
            <a:r>
              <a:rPr lang="ru-RU" sz="3200" dirty="0" smtClean="0"/>
              <a:t>организация в Управлении ПФР в Кировском районе г.Перми</a:t>
            </a:r>
            <a:endParaRPr lang="ru-RU" sz="3200" dirty="0"/>
          </a:p>
        </p:txBody>
      </p:sp>
      <p:sp>
        <p:nvSpPr>
          <p:cNvPr id="1048589" name="Объект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371117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До 2015г.  - в составе членов профсоюза 95% </a:t>
            </a:r>
            <a:r>
              <a:rPr lang="ru-RU" dirty="0" smtClean="0">
                <a:solidFill>
                  <a:schemeClr val="tx1"/>
                </a:solidFill>
              </a:rPr>
              <a:t>сотрудников</a:t>
            </a:r>
            <a:endParaRPr lang="zh-CN" altLang="en-US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2020 год - отмечается снижение численности членов профсоюза до 89% сотрудников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	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</a:rPr>
              <a:t>	А зачем мне профсоюз?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</a:rPr>
              <a:t>            Куда уходят взносы?</a:t>
            </a:r>
          </a:p>
          <a:p>
            <a:pPr marL="0" indent="0">
              <a:buNone/>
            </a:pPr>
            <a:endParaRPr lang="ru-RU" b="1" i="1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ru-RU" b="1" i="1" dirty="0">
                <a:solidFill>
                  <a:schemeClr val="tx1"/>
                </a:solidFill>
              </a:rPr>
              <a:t> </a:t>
            </a:r>
            <a:r>
              <a:rPr lang="ru-RU" b="1" i="1" dirty="0" smtClean="0">
                <a:solidFill>
                  <a:schemeClr val="tx1"/>
                </a:solidFill>
              </a:rPr>
              <a:t>   </a:t>
            </a:r>
            <a:r>
              <a:rPr lang="ru-RU" dirty="0">
                <a:solidFill>
                  <a:schemeClr val="tx1"/>
                </a:solidFill>
              </a:rPr>
              <a:t>Вывод: низкий уровень правовой грамотности  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</a:rPr>
              <a:t>    специалистов, отсутствие мотивации и имиджа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tx1"/>
                </a:solidFill>
              </a:rPr>
              <a:t>    профсоюза в целом.</a:t>
            </a:r>
          </a:p>
        </p:txBody>
      </p:sp>
      <p:sp>
        <p:nvSpPr>
          <p:cNvPr id="1048590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1048591" name="Двойная стрелка вверх/вниз 4"/>
          <p:cNvSpPr/>
          <p:nvPr/>
        </p:nvSpPr>
        <p:spPr>
          <a:xfrm>
            <a:off x="4427984" y="5013176"/>
            <a:ext cx="385376" cy="576064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цель !!1.jpg"/>
          <p:cNvPicPr>
            <a:picLocks noChangeAspect="1"/>
          </p:cNvPicPr>
          <p:nvPr/>
        </p:nvPicPr>
        <p:blipFill>
          <a:blip r:embed="rId2" cstate="print">
            <a:lum bright="47000" contrast="-40000"/>
          </a:blip>
          <a:stretch>
            <a:fillRect/>
          </a:stretch>
        </p:blipFill>
        <p:spPr>
          <a:xfrm>
            <a:off x="3707904" y="2060848"/>
            <a:ext cx="5256584" cy="3942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48592" name="Объект 2"/>
          <p:cNvSpPr>
            <a:spLocks noGrp="1"/>
          </p:cNvSpPr>
          <p:nvPr>
            <p:ph idx="1"/>
          </p:nvPr>
        </p:nvSpPr>
        <p:spPr>
          <a:xfrm>
            <a:off x="611560" y="620688"/>
            <a:ext cx="8229600" cy="587727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Укрепление </a:t>
            </a:r>
            <a:r>
              <a:rPr lang="ru-RU" dirty="0">
                <a:solidFill>
                  <a:schemeClr val="tx1"/>
                </a:solidFill>
              </a:rPr>
              <a:t>внутрисемейных отношений, через </a:t>
            </a:r>
            <a:r>
              <a:rPr lang="ru" dirty="0">
                <a:solidFill>
                  <a:schemeClr val="tx1"/>
                </a:solidFill>
              </a:rPr>
              <a:t>изучение</a:t>
            </a:r>
            <a:r>
              <a:rPr lang="en-US" altLang="ru" dirty="0">
                <a:solidFill>
                  <a:schemeClr val="tx1"/>
                </a:solidFill>
              </a:rPr>
              <a:t> </a:t>
            </a:r>
            <a:r>
              <a:rPr lang="ru" altLang="ru" dirty="0">
                <a:solidFill>
                  <a:schemeClr val="tx1"/>
                </a:solidFill>
              </a:rPr>
              <a:t>истории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" dirty="0" smtClean="0">
                <a:solidFill>
                  <a:schemeClr val="tx1"/>
                </a:solidFill>
              </a:rPr>
              <a:t>Профсоюз</a:t>
            </a: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en-US" altLang="ru" dirty="0" smtClean="0">
                <a:solidFill>
                  <a:schemeClr val="tx1"/>
                </a:solidFill>
              </a:rPr>
              <a:t> </a:t>
            </a:r>
            <a:r>
              <a:rPr lang="ru" altLang="ru" dirty="0">
                <a:solidFill>
                  <a:schemeClr val="tx1"/>
                </a:solidFill>
              </a:rPr>
              <a:t>и</a:t>
            </a:r>
            <a:r>
              <a:rPr lang="en-US" altLang="ru" dirty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организация совместной творческой деятельности работников </a:t>
            </a:r>
            <a:r>
              <a:rPr lang="ru" dirty="0">
                <a:solidFill>
                  <a:schemeClr val="tx1"/>
                </a:solidFill>
              </a:rPr>
              <a:t>Управления</a:t>
            </a:r>
            <a:r>
              <a:rPr lang="en-US" altLang="ru" dirty="0">
                <a:solidFill>
                  <a:schemeClr val="tx1"/>
                </a:solidFill>
              </a:rPr>
              <a:t> </a:t>
            </a:r>
            <a:r>
              <a:rPr lang="ru" altLang="ru" dirty="0">
                <a:solidFill>
                  <a:schemeClr val="tx1"/>
                </a:solidFill>
              </a:rPr>
              <a:t>и</a:t>
            </a:r>
            <a:r>
              <a:rPr lang="en-US" altLang="ru" dirty="0">
                <a:solidFill>
                  <a:schemeClr val="tx1"/>
                </a:solidFill>
              </a:rPr>
              <a:t> </a:t>
            </a:r>
            <a:r>
              <a:rPr lang="ru" altLang="ru" dirty="0">
                <a:solidFill>
                  <a:schemeClr val="tx1"/>
                </a:solidFill>
              </a:rPr>
              <a:t>их</a:t>
            </a:r>
            <a:r>
              <a:rPr lang="en-US" altLang="ru" dirty="0">
                <a:solidFill>
                  <a:schemeClr val="tx1"/>
                </a:solidFill>
              </a:rPr>
              <a:t> </a:t>
            </a:r>
            <a:r>
              <a:rPr lang="ru" altLang="ru" dirty="0">
                <a:solidFill>
                  <a:schemeClr val="tx1"/>
                </a:solidFill>
              </a:rPr>
              <a:t>семей</a:t>
            </a:r>
            <a:r>
              <a:rPr lang="en-US" altLang="ru" dirty="0">
                <a:solidFill>
                  <a:schemeClr val="tx1"/>
                </a:solidFill>
              </a:rPr>
              <a:t>.                                             </a:t>
            </a:r>
            <a:endParaRPr lang="ru-RU" altLang="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" dirty="0" smtClean="0">
                <a:solidFill>
                  <a:schemeClr val="tx1"/>
                </a:solidFill>
              </a:rPr>
              <a:t>Сроки</a:t>
            </a:r>
            <a:r>
              <a:rPr lang="en-US" altLang="ru" dirty="0" smtClean="0">
                <a:solidFill>
                  <a:schemeClr val="tx1"/>
                </a:solidFill>
              </a:rPr>
              <a:t> </a:t>
            </a:r>
            <a:r>
              <a:rPr lang="ru" altLang="ru" dirty="0">
                <a:solidFill>
                  <a:schemeClr val="tx1"/>
                </a:solidFill>
              </a:rPr>
              <a:t>реализации</a:t>
            </a:r>
            <a:r>
              <a:rPr lang="en-US" altLang="ru" dirty="0">
                <a:solidFill>
                  <a:schemeClr val="tx1"/>
                </a:solidFill>
              </a:rPr>
              <a:t> </a:t>
            </a:r>
            <a:r>
              <a:rPr lang="ru" altLang="ru" dirty="0" smtClean="0">
                <a:solidFill>
                  <a:schemeClr val="tx1"/>
                </a:solidFill>
              </a:rPr>
              <a:t>проекта</a:t>
            </a:r>
            <a:r>
              <a:rPr lang="en-US" altLang="ru" dirty="0">
                <a:solidFill>
                  <a:schemeClr val="tx1"/>
                </a:solidFill>
              </a:rPr>
              <a:t>: </a:t>
            </a:r>
            <a:endParaRPr lang="ru-RU" altLang="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с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01.06.2020 </a:t>
            </a:r>
            <a:r>
              <a:rPr lang="ru-RU" dirty="0">
                <a:solidFill>
                  <a:schemeClr val="tx1"/>
                </a:solidFill>
              </a:rPr>
              <a:t>по 15.08.2020 </a:t>
            </a:r>
            <a:endParaRPr lang="zh-CN" altLang="en-US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endParaRPr dirty="0"/>
          </a:p>
        </p:txBody>
      </p:sp>
      <p:sp>
        <p:nvSpPr>
          <p:cNvPr id="104859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3</a:t>
            </a:fld>
            <a:endParaRPr lang="ru-RU" dirty="0"/>
          </a:p>
        </p:txBody>
      </p:sp>
      <p:pic>
        <p:nvPicPr>
          <p:cNvPr id="8194" name="Picture 2" descr="https://avatars.mds.yandex.net/get-zen_doc/1209300/pub_5e166a615ba2b500b22b9198_5e166da334808200b16e3aa3/scale_1200"/>
          <p:cNvPicPr>
            <a:picLocks noChangeAspect="1" noChangeArrowheads="1"/>
          </p:cNvPicPr>
          <p:nvPr/>
        </p:nvPicPr>
        <p:blipFill>
          <a:blip r:embed="rId3" cstate="print">
            <a:lum bright="20000" contrast="-20000"/>
          </a:blip>
          <a:srcRect/>
          <a:stretch>
            <a:fillRect/>
          </a:stretch>
        </p:blipFill>
        <p:spPr bwMode="auto">
          <a:xfrm>
            <a:off x="0" y="2420888"/>
            <a:ext cx="4436704" cy="29578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48594" name="Заголовок 1"/>
          <p:cNvSpPr>
            <a:spLocks noGrp="1"/>
          </p:cNvSpPr>
          <p:nvPr>
            <p:ph type="title"/>
          </p:nvPr>
        </p:nvSpPr>
        <p:spPr>
          <a:xfrm>
            <a:off x="539552" y="-171400"/>
            <a:ext cx="8229600" cy="10001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z="3200" dirty="0" smtClean="0"/>
              <a:t>Цель </a:t>
            </a:r>
            <a:r>
              <a:rPr lang="ru-RU" sz="3200" dirty="0"/>
              <a:t>проекта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снижение престижа.jpg"/>
          <p:cNvPicPr>
            <a:picLocks noChangeAspect="1"/>
          </p:cNvPicPr>
          <p:nvPr/>
        </p:nvPicPr>
        <p:blipFill>
          <a:blip r:embed="rId2" cstate="print">
            <a:lum bright="23000" contrast="-46000"/>
          </a:blip>
          <a:stretch>
            <a:fillRect/>
          </a:stretch>
        </p:blipFill>
        <p:spPr>
          <a:xfrm>
            <a:off x="1" y="-12676"/>
            <a:ext cx="9144000" cy="6870676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2708920"/>
            <a:ext cx="7632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7188" algn="ctr"/>
            <a:r>
              <a:rPr lang="ru" altLang="en-US" sz="3200" b="1" dirty="0" smtClean="0"/>
              <a:t>Ссылка</a:t>
            </a:r>
            <a:r>
              <a:rPr lang="en-US" altLang="ru" sz="3200" b="1" dirty="0" smtClean="0"/>
              <a:t> </a:t>
            </a:r>
            <a:r>
              <a:rPr lang="ru" altLang="ru" sz="3200" b="1" dirty="0" smtClean="0"/>
              <a:t>на</a:t>
            </a:r>
            <a:r>
              <a:rPr lang="en-US" altLang="ru" sz="3200" b="1" dirty="0" smtClean="0"/>
              <a:t> </a:t>
            </a:r>
            <a:r>
              <a:rPr lang="ru" altLang="ru" sz="3200" b="1" dirty="0" smtClean="0"/>
              <a:t>группу</a:t>
            </a:r>
            <a:r>
              <a:rPr lang="en-US" altLang="ru" sz="3200" b="1" dirty="0" smtClean="0"/>
              <a:t> </a:t>
            </a:r>
            <a:r>
              <a:rPr lang="ru" altLang="ru" sz="3200" b="1" dirty="0" smtClean="0"/>
              <a:t>В</a:t>
            </a:r>
            <a:r>
              <a:rPr lang="ru-RU" altLang="ru" sz="3200" b="1" dirty="0" smtClean="0"/>
              <a:t>к</a:t>
            </a:r>
            <a:r>
              <a:rPr lang="ru" altLang="ru" sz="3200" b="1" dirty="0" smtClean="0"/>
              <a:t>онтакте</a:t>
            </a:r>
          </a:p>
          <a:p>
            <a:pPr indent="357188" algn="ctr"/>
            <a:r>
              <a:rPr lang="ru" altLang="ru" sz="3200" b="1" dirty="0" smtClean="0"/>
              <a:t>УПФР-ПРОФСОЮЗ</a:t>
            </a:r>
            <a:endParaRPr lang="ru" altLang="ru" sz="3200" b="1" dirty="0" smtClean="0"/>
          </a:p>
          <a:p>
            <a:pPr indent="357188" algn="ctr"/>
            <a:r>
              <a:rPr lang="en-US" altLang="ru" sz="3200" b="1" dirty="0" smtClean="0"/>
              <a:t> </a:t>
            </a:r>
            <a:r>
              <a:rPr lang="ru-RU" altLang="ru" sz="3200" b="1" dirty="0" smtClean="0"/>
              <a:t>     </a:t>
            </a:r>
            <a:r>
              <a:rPr lang="en-US" altLang="ru" sz="3200" b="1" dirty="0" smtClean="0"/>
              <a:t>www.vk.com/upfr-profsoyuz </a:t>
            </a:r>
            <a:endParaRPr lang="zh-CN" altLang="en-US" sz="3200" b="1" dirty="0"/>
          </a:p>
        </p:txBody>
      </p:sp>
      <p:pic>
        <p:nvPicPr>
          <p:cNvPr id="1026" name="Picture 2" descr="C:\Users\w10610\Desktop\ensistkontakt-3 присоединяйся в в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433" y="337773"/>
            <a:ext cx="8873768" cy="223224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w10610\Desktop\пушнин.jpg"/>
          <p:cNvPicPr>
            <a:picLocks noChangeAspect="1" noChangeArrowheads="1"/>
          </p:cNvPicPr>
          <p:nvPr/>
        </p:nvPicPr>
        <p:blipFill>
          <a:blip r:embed="rId2" cstate="print">
            <a:lum bright="30000" contrast="-30000"/>
          </a:blip>
          <a:srcRect/>
          <a:stretch>
            <a:fillRect/>
          </a:stretch>
        </p:blipFill>
        <p:spPr bwMode="auto">
          <a:xfrm>
            <a:off x="-756592" y="0"/>
            <a:ext cx="9144000" cy="753345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48604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71451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sz="3200" dirty="0" smtClean="0"/>
              <a:t>Конкурс  чтецов</a:t>
            </a:r>
            <a:br>
              <a:rPr lang="ru-RU" sz="3200" dirty="0" smtClean="0"/>
            </a:br>
            <a:r>
              <a:rPr lang="ru" altLang="ru" sz="3200" dirty="0" smtClean="0"/>
              <a:t>«</a:t>
            </a:r>
            <a:r>
              <a:rPr lang="ru-RU" sz="3200" dirty="0"/>
              <a:t>Дома не скучаем – А.С.Пушкина помним, учим, знаем»</a:t>
            </a:r>
            <a:endParaRPr lang="zh-CN" altLang="en-US" sz="3200" dirty="0"/>
          </a:p>
        </p:txBody>
      </p:sp>
      <p:sp>
        <p:nvSpPr>
          <p:cNvPr id="1048605" name="Объект 2"/>
          <p:cNvSpPr>
            <a:spLocks noGrp="1"/>
          </p:cNvSpPr>
          <p:nvPr>
            <p:ph idx="1"/>
          </p:nvPr>
        </p:nvSpPr>
        <p:spPr>
          <a:xfrm rot="13809">
            <a:off x="763770" y="1861298"/>
            <a:ext cx="8211814" cy="4808082"/>
          </a:xfrm>
        </p:spPr>
        <p:txBody>
          <a:bodyPr>
            <a:normAutofit/>
          </a:bodyPr>
          <a:lstStyle/>
          <a:p>
            <a:endParaRPr lang="ru-RU" dirty="0">
              <a:solidFill>
                <a:schemeClr val="tx1"/>
              </a:solidFill>
            </a:endParaRPr>
          </a:p>
          <a:p>
            <a:pPr marL="357188" indent="0" algn="r">
              <a:buNone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u="sng" dirty="0" smtClean="0">
                <a:solidFill>
                  <a:schemeClr val="tx1"/>
                </a:solidFill>
              </a:rPr>
              <a:t>Участники</a:t>
            </a:r>
            <a:r>
              <a:rPr lang="ru-RU" dirty="0" smtClean="0">
                <a:solidFill>
                  <a:schemeClr val="tx1"/>
                </a:solidFill>
              </a:rPr>
              <a:t>: работники Управления, либо</a:t>
            </a:r>
            <a:endParaRPr lang="en-US" dirty="0" smtClean="0">
              <a:solidFill>
                <a:schemeClr val="tx1"/>
              </a:solidFill>
            </a:endParaRPr>
          </a:p>
          <a:p>
            <a:pPr marL="357188" indent="0" algn="r">
              <a:buNone/>
            </a:pPr>
            <a:r>
              <a:rPr lang="ru-RU" dirty="0" smtClean="0">
                <a:solidFill>
                  <a:schemeClr val="tx1"/>
                </a:solidFill>
              </a:rPr>
              <a:t>члены его семьи (папа, мама, ребёнок)</a:t>
            </a:r>
          </a:p>
          <a:p>
            <a:pPr marL="357188" indent="0"/>
            <a:r>
              <a:rPr lang="ru-RU" dirty="0" smtClean="0">
                <a:solidFill>
                  <a:schemeClr val="tx1"/>
                </a:solidFill>
              </a:rPr>
              <a:t> К участию в конкурсе принимаются </a:t>
            </a:r>
            <a:r>
              <a:rPr lang="ru-RU" dirty="0" smtClean="0">
                <a:solidFill>
                  <a:schemeClr val="tx1"/>
                </a:solidFill>
              </a:rPr>
              <a:t>видеозаписи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и</a:t>
            </a:r>
            <a:r>
              <a:rPr lang="ru-RU" dirty="0">
                <a:solidFill>
                  <a:schemeClr val="tx1"/>
                </a:solidFill>
              </a:rPr>
              <a:t>с</a:t>
            </a:r>
            <a:r>
              <a:rPr lang="ru-RU" dirty="0" smtClean="0">
                <a:solidFill>
                  <a:schemeClr val="tx1"/>
                </a:solidFill>
              </a:rPr>
              <a:t>полнения любимых произведений А.С.Пушкина</a:t>
            </a:r>
          </a:p>
          <a:p>
            <a:pPr marL="357188" indent="0" algn="just"/>
            <a:r>
              <a:rPr lang="ru-RU" dirty="0" smtClean="0">
                <a:solidFill>
                  <a:schemeClr val="tx1"/>
                </a:solidFill>
              </a:rPr>
              <a:t> Прием работ: с 20.06.2020 по 10.07.2020</a:t>
            </a:r>
          </a:p>
          <a:p>
            <a:pPr marL="357188" indent="0" algn="just"/>
            <a:r>
              <a:rPr lang="ru-RU" dirty="0" smtClean="0">
                <a:solidFill>
                  <a:schemeClr val="tx1"/>
                </a:solidFill>
              </a:rPr>
              <a:t> Определение победителя: 14.07.2020</a:t>
            </a:r>
            <a:endParaRPr lang="ru-RU" dirty="0">
              <a:solidFill>
                <a:schemeClr val="tx1"/>
              </a:solidFill>
            </a:endParaRPr>
          </a:p>
          <a:p>
            <a:pPr marL="0" indent="357188">
              <a:buNone/>
            </a:pPr>
            <a:endParaRPr lang="ru" altLang="en-US" dirty="0" smtClean="0">
              <a:solidFill>
                <a:schemeClr val="tx1"/>
              </a:solidFill>
            </a:endParaRPr>
          </a:p>
          <a:p>
            <a:pPr marL="0" indent="357188">
              <a:buNone/>
            </a:pPr>
            <a:r>
              <a:rPr lang="ru" altLang="en-US" dirty="0" smtClean="0">
                <a:solidFill>
                  <a:schemeClr val="tx1"/>
                </a:solidFill>
              </a:rPr>
              <a:t>Ссылка</a:t>
            </a:r>
            <a:r>
              <a:rPr lang="en-US" altLang="ru" dirty="0" smtClean="0">
                <a:solidFill>
                  <a:schemeClr val="tx1"/>
                </a:solidFill>
              </a:rPr>
              <a:t> </a:t>
            </a:r>
            <a:r>
              <a:rPr lang="ru" altLang="ru" dirty="0" smtClean="0">
                <a:solidFill>
                  <a:schemeClr val="tx1"/>
                </a:solidFill>
              </a:rPr>
              <a:t>на</a:t>
            </a:r>
            <a:r>
              <a:rPr lang="en-US" altLang="ru" dirty="0" smtClean="0">
                <a:solidFill>
                  <a:schemeClr val="tx1"/>
                </a:solidFill>
              </a:rPr>
              <a:t> </a:t>
            </a:r>
            <a:r>
              <a:rPr lang="ru" altLang="ru" dirty="0" smtClean="0">
                <a:solidFill>
                  <a:schemeClr val="tx1"/>
                </a:solidFill>
              </a:rPr>
              <a:t>группу</a:t>
            </a:r>
            <a:r>
              <a:rPr lang="en-US" altLang="ru" dirty="0" smtClean="0">
                <a:solidFill>
                  <a:schemeClr val="tx1"/>
                </a:solidFill>
              </a:rPr>
              <a:t> </a:t>
            </a:r>
            <a:r>
              <a:rPr lang="ru" altLang="ru" dirty="0" smtClean="0">
                <a:solidFill>
                  <a:schemeClr val="tx1"/>
                </a:solidFill>
              </a:rPr>
              <a:t>ВКонтакте</a:t>
            </a:r>
            <a:r>
              <a:rPr lang="en-US" altLang="ru" dirty="0" smtClean="0">
                <a:solidFill>
                  <a:schemeClr val="tx1"/>
                </a:solidFill>
              </a:rPr>
              <a:t> www.vk.com/upfr-profsoyuz </a:t>
            </a:r>
            <a:endParaRPr lang="zh-CN" altLang="en-US" dirty="0">
              <a:solidFill>
                <a:schemeClr val="tx1"/>
              </a:solidFill>
            </a:endParaRPr>
          </a:p>
          <a:p>
            <a:pPr marL="357188" indent="0" algn="just"/>
            <a:endParaRPr lang="ru-RU" dirty="0"/>
          </a:p>
        </p:txBody>
      </p:sp>
      <p:sp>
        <p:nvSpPr>
          <p:cNvPr id="104860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10610\Desktop\4001527047906.original интелект игра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-24341" y="0"/>
            <a:ext cx="9168341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48607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2016224"/>
          </a:xfrm>
        </p:spPr>
        <p:txBody>
          <a:bodyPr/>
          <a:lstStyle/>
          <a:p>
            <a:r>
              <a:rPr lang="ru" sz="3200" dirty="0" err="1" smtClean="0"/>
              <a:t>Интеллектуально</a:t>
            </a:r>
            <a:r>
              <a:rPr lang="en-US" altLang="ru" sz="3200" dirty="0" smtClean="0"/>
              <a:t>-</a:t>
            </a:r>
            <a:r>
              <a:rPr lang="ru" altLang="ru" sz="3200" dirty="0" err="1" smtClean="0"/>
              <a:t>правовая</a:t>
            </a:r>
            <a:r>
              <a:rPr lang="ru-RU" sz="3200" dirty="0" smtClean="0"/>
              <a:t> </a:t>
            </a:r>
            <a:r>
              <a:rPr lang="ru" sz="3200" dirty="0" smtClean="0"/>
              <a:t>в</a:t>
            </a:r>
            <a:r>
              <a:rPr lang="ru-RU" sz="3200" dirty="0" err="1" smtClean="0"/>
              <a:t>икторина</a:t>
            </a:r>
            <a:r>
              <a:rPr lang="ru-RU" sz="3200" dirty="0" smtClean="0"/>
              <a:t> «</a:t>
            </a:r>
            <a:r>
              <a:rPr lang="ru-RU" sz="3200" dirty="0" smtClean="0"/>
              <a:t>Что такое профсоюз?» 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1048608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357188">
              <a:buNone/>
            </a:pPr>
            <a:r>
              <a:rPr lang="ru-RU" dirty="0" smtClean="0">
                <a:solidFill>
                  <a:schemeClr val="tx1"/>
                </a:solidFill>
              </a:rPr>
              <a:t>Посвящена </a:t>
            </a:r>
            <a:r>
              <a:rPr lang="ru-RU" dirty="0" smtClean="0">
                <a:solidFill>
                  <a:schemeClr val="tx1"/>
                </a:solidFill>
              </a:rPr>
              <a:t>Дню социального работника (8 июня) и Дню России (12 июня).</a:t>
            </a:r>
          </a:p>
          <a:p>
            <a:pPr marL="0" indent="357188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357188"/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u="sng" dirty="0" smtClean="0">
                <a:solidFill>
                  <a:schemeClr val="tx1"/>
                </a:solidFill>
              </a:rPr>
              <a:t>Содержание викторины</a:t>
            </a:r>
            <a:r>
              <a:rPr lang="ru-RU" dirty="0" smtClean="0">
                <a:solidFill>
                  <a:schemeClr val="tx1"/>
                </a:solidFill>
              </a:rPr>
              <a:t>: 1</a:t>
            </a:r>
            <a:r>
              <a:rPr lang="en-US" altLang="ru" dirty="0" smtClean="0">
                <a:solidFill>
                  <a:schemeClr val="tx1"/>
                </a:solidFill>
              </a:rPr>
              <a:t>0</a:t>
            </a:r>
            <a:r>
              <a:rPr lang="ru-RU" dirty="0" smtClean="0">
                <a:solidFill>
                  <a:schemeClr val="tx1"/>
                </a:solidFill>
              </a:rPr>
              <a:t> вопросов по истории профсоюзов, Трудовому Кодексу РФ. </a:t>
            </a:r>
            <a:r>
              <a:rPr lang="ru-RU" dirty="0" smtClean="0">
                <a:solidFill>
                  <a:schemeClr val="tx1"/>
                </a:solidFill>
              </a:rPr>
              <a:t>Каждые 2-3 дня задание меняется </a:t>
            </a:r>
          </a:p>
          <a:p>
            <a:pPr marL="0" indent="357188">
              <a:buNone/>
            </a:pPr>
            <a:endParaRPr lang="zh-CN" altLang="en-US" dirty="0">
              <a:solidFill>
                <a:schemeClr val="tx1"/>
              </a:solidFill>
            </a:endParaRPr>
          </a:p>
          <a:p>
            <a:pPr marL="0" indent="357188"/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" u="sng" dirty="0" smtClean="0">
                <a:solidFill>
                  <a:schemeClr val="tx1"/>
                </a:solidFill>
              </a:rPr>
              <a:t>Д</a:t>
            </a:r>
            <a:r>
              <a:rPr lang="ru-RU" u="sng" dirty="0" smtClean="0">
                <a:solidFill>
                  <a:schemeClr val="tx1"/>
                </a:solidFill>
              </a:rPr>
              <a:t>ата проведения</a:t>
            </a:r>
            <a:r>
              <a:rPr lang="ru-RU" dirty="0" smtClean="0">
                <a:solidFill>
                  <a:schemeClr val="tx1"/>
                </a:solidFill>
              </a:rPr>
              <a:t>: с </a:t>
            </a:r>
            <a:r>
              <a:rPr lang="en-US" altLang="ru" dirty="0" smtClean="0">
                <a:solidFill>
                  <a:schemeClr val="tx1"/>
                </a:solidFill>
              </a:rPr>
              <a:t>20.06</a:t>
            </a:r>
            <a:r>
              <a:rPr lang="ru-RU" dirty="0" smtClean="0">
                <a:solidFill>
                  <a:schemeClr val="tx1"/>
                </a:solidFill>
              </a:rPr>
              <a:t>.2020 по </a:t>
            </a:r>
            <a:r>
              <a:rPr lang="en-US" altLang="ru" dirty="0" smtClean="0">
                <a:solidFill>
                  <a:schemeClr val="tx1"/>
                </a:solidFill>
              </a:rPr>
              <a:t>15</a:t>
            </a:r>
            <a:r>
              <a:rPr lang="ru-RU" dirty="0" smtClean="0">
                <a:solidFill>
                  <a:schemeClr val="tx1"/>
                </a:solidFill>
              </a:rPr>
              <a:t>.07.2020</a:t>
            </a:r>
            <a:endParaRPr lang="zh-CN" altLang="en-US" dirty="0">
              <a:solidFill>
                <a:schemeClr val="tx1"/>
              </a:solidFill>
            </a:endParaRPr>
          </a:p>
          <a:p>
            <a:pPr marL="0" indent="357188">
              <a:buNone/>
            </a:pPr>
            <a:endParaRPr lang="ru" altLang="en-US" dirty="0" smtClean="0">
              <a:solidFill>
                <a:schemeClr val="tx1"/>
              </a:solidFill>
            </a:endParaRPr>
          </a:p>
          <a:p>
            <a:pPr marL="0" indent="357188">
              <a:buNone/>
            </a:pPr>
            <a:r>
              <a:rPr lang="ru" altLang="en-US" dirty="0" smtClean="0">
                <a:solidFill>
                  <a:schemeClr val="tx1"/>
                </a:solidFill>
              </a:rPr>
              <a:t>Ссылка</a:t>
            </a:r>
            <a:r>
              <a:rPr lang="en-US" altLang="ru" dirty="0" smtClean="0">
                <a:solidFill>
                  <a:schemeClr val="tx1"/>
                </a:solidFill>
              </a:rPr>
              <a:t> </a:t>
            </a:r>
            <a:r>
              <a:rPr lang="ru" altLang="ru" dirty="0" smtClean="0">
                <a:solidFill>
                  <a:schemeClr val="tx1"/>
                </a:solidFill>
              </a:rPr>
              <a:t>на</a:t>
            </a:r>
            <a:r>
              <a:rPr lang="en-US" altLang="ru" dirty="0" smtClean="0">
                <a:solidFill>
                  <a:schemeClr val="tx1"/>
                </a:solidFill>
              </a:rPr>
              <a:t> </a:t>
            </a:r>
            <a:r>
              <a:rPr lang="ru" altLang="ru" dirty="0" smtClean="0">
                <a:solidFill>
                  <a:schemeClr val="tx1"/>
                </a:solidFill>
              </a:rPr>
              <a:t>группу</a:t>
            </a:r>
            <a:r>
              <a:rPr lang="en-US" altLang="ru" dirty="0" smtClean="0">
                <a:solidFill>
                  <a:schemeClr val="tx1"/>
                </a:solidFill>
              </a:rPr>
              <a:t> </a:t>
            </a:r>
            <a:r>
              <a:rPr lang="ru" altLang="ru" dirty="0" smtClean="0">
                <a:solidFill>
                  <a:schemeClr val="tx1"/>
                </a:solidFill>
              </a:rPr>
              <a:t>ВКонтакте</a:t>
            </a:r>
            <a:r>
              <a:rPr lang="en-US" altLang="ru" dirty="0" smtClean="0">
                <a:solidFill>
                  <a:schemeClr val="tx1"/>
                </a:solidFill>
              </a:rPr>
              <a:t> www.vk.com/upfr-profsoyuz </a:t>
            </a:r>
            <a:endParaRPr lang="zh-CN" alt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04860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Расходы проекта</a:t>
            </a:r>
            <a:endParaRPr lang="ru-RU" sz="3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4098" name="Picture 2" descr="C:\Users\w10610\Desktop\медал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420888"/>
            <a:ext cx="936104" cy="936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w10610\Desktop\грамота !!!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2276872"/>
            <a:ext cx="1296144" cy="1861328"/>
          </a:xfrm>
          <a:prstGeom prst="rect">
            <a:avLst/>
          </a:prstGeom>
          <a:noFill/>
        </p:spPr>
      </p:pic>
      <p:pic>
        <p:nvPicPr>
          <p:cNvPr id="4100" name="Picture 4" descr="C:\Users\w10610\Desktop\1558383789_93107063_550x550.jpg"/>
          <p:cNvPicPr>
            <a:picLocks noChangeAspect="1" noChangeArrowheads="1"/>
          </p:cNvPicPr>
          <p:nvPr/>
        </p:nvPicPr>
        <p:blipFill>
          <a:blip r:embed="rId4" cstate="print"/>
          <a:srcRect l="4719" t="9438" r="4050" b="13488"/>
          <a:stretch>
            <a:fillRect/>
          </a:stretch>
        </p:blipFill>
        <p:spPr bwMode="auto">
          <a:xfrm>
            <a:off x="539552" y="4221088"/>
            <a:ext cx="2045615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 l="6251" t="8442" r="69250" b="16374"/>
          <a:stretch>
            <a:fillRect/>
          </a:stretch>
        </p:blipFill>
        <p:spPr bwMode="auto">
          <a:xfrm>
            <a:off x="467544" y="1196752"/>
            <a:ext cx="2016224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2483768" y="1772816"/>
            <a:ext cx="46121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Канцелярские товары = 2625 р.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707904" y="3140968"/>
            <a:ext cx="32560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Награждение = 800 р.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483768" y="4509120"/>
            <a:ext cx="36776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Сладкие призы = 2000 р.</a:t>
            </a:r>
            <a:endParaRPr lang="ru-RU" sz="2400" dirty="0"/>
          </a:p>
        </p:txBody>
      </p:sp>
      <p:pic>
        <p:nvPicPr>
          <p:cNvPr id="4102" name="Picture 6" descr="C:\Users\w10610\Desktop\logo3-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5013176"/>
            <a:ext cx="1682750" cy="107315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211960" y="5373216"/>
            <a:ext cx="33105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Призы с символикой </a:t>
            </a:r>
          </a:p>
          <a:p>
            <a:r>
              <a:rPr lang="ru-RU" sz="2400" dirty="0" smtClean="0"/>
              <a:t>профсоюза = 800 р.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снижение престижа.jpg"/>
          <p:cNvPicPr>
            <a:picLocks noChangeAspect="1"/>
          </p:cNvPicPr>
          <p:nvPr/>
        </p:nvPicPr>
        <p:blipFill>
          <a:blip r:embed="rId2" cstate="print">
            <a:lum bright="23000" contrast="-46000"/>
          </a:blip>
          <a:stretch>
            <a:fillRect/>
          </a:stretch>
        </p:blipFill>
        <p:spPr>
          <a:xfrm>
            <a:off x="1" y="-12676"/>
            <a:ext cx="9144000" cy="6870676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10" name="Заголовок 1"/>
          <p:cNvSpPr>
            <a:spLocks noGrp="1"/>
          </p:cNvSpPr>
          <p:nvPr>
            <p:ph type="title"/>
          </p:nvPr>
        </p:nvSpPr>
        <p:spPr>
          <a:xfrm>
            <a:off x="467544" y="-459432"/>
            <a:ext cx="8229600" cy="1600200"/>
          </a:xfrm>
        </p:spPr>
        <p:txBody>
          <a:bodyPr/>
          <a:lstStyle/>
          <a:p>
            <a:pPr marL="0" indent="0"/>
            <a:r>
              <a:rPr lang="ru-RU" sz="3200" dirty="0"/>
              <a:t>Ожидаемые результаты:</a:t>
            </a:r>
          </a:p>
        </p:txBody>
      </p:sp>
      <p:sp>
        <p:nvSpPr>
          <p:cNvPr id="104861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5122" name="Picture 2" descr="C:\Users\w10610\Desktop\186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6765" y="4293097"/>
            <a:ext cx="3917235" cy="2448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C:\Users\w10610\Desktop\edinci-in-sorojenci-1200x769.jpg"/>
          <p:cNvPicPr>
            <a:picLocks noChangeAspect="1" noChangeArrowheads="1"/>
          </p:cNvPicPr>
          <p:nvPr/>
        </p:nvPicPr>
        <p:blipFill>
          <a:blip r:embed="rId4" cstate="print"/>
          <a:srcRect l="14913"/>
          <a:stretch>
            <a:fillRect/>
          </a:stretch>
        </p:blipFill>
        <p:spPr bwMode="auto">
          <a:xfrm>
            <a:off x="2483768" y="4797152"/>
            <a:ext cx="2736304" cy="2060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 descr="C:\Users\w10610\Desktop\6487e45f845fd25b4c9e30fffdaa932a.jpg"/>
          <p:cNvPicPr>
            <a:picLocks noChangeAspect="1" noChangeArrowheads="1"/>
          </p:cNvPicPr>
          <p:nvPr/>
        </p:nvPicPr>
        <p:blipFill>
          <a:blip r:embed="rId5" cstate="print"/>
          <a:srcRect r="11551"/>
          <a:stretch>
            <a:fillRect/>
          </a:stretch>
        </p:blipFill>
        <p:spPr bwMode="auto">
          <a:xfrm>
            <a:off x="0" y="4653136"/>
            <a:ext cx="2771800" cy="13465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48611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447528"/>
          </a:xfrm>
        </p:spPr>
        <p:txBody>
          <a:bodyPr>
            <a:noAutofit/>
          </a:bodyPr>
          <a:lstStyle/>
          <a:p>
            <a:pPr lvl="0"/>
            <a:r>
              <a:rPr lang="ru-RU" dirty="0">
                <a:solidFill>
                  <a:schemeClr val="tx1"/>
                </a:solidFill>
              </a:rPr>
              <a:t>Сохранение устойчивого профсоюзного членства сотрудников на уровне 95%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Поддержание благоприятного микроклимата в организации и внутри семьи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Повышение теоретических знаний о деятельности профсоюзов – более 90% сотрудников организации.</a:t>
            </a:r>
          </a:p>
          <a:p>
            <a:pPr lvl="0"/>
            <a:r>
              <a:rPr lang="ru-RU" dirty="0">
                <a:solidFill>
                  <a:schemeClr val="tx1"/>
                </a:solidFill>
              </a:rPr>
              <a:t>Успешное проведение запланированных мероприятий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снижение престижа.jpg"/>
          <p:cNvPicPr>
            <a:picLocks noChangeAspect="1"/>
          </p:cNvPicPr>
          <p:nvPr/>
        </p:nvPicPr>
        <p:blipFill>
          <a:blip r:embed="rId2" cstate="print">
            <a:lum bright="23000" contrast="-46000"/>
          </a:blip>
          <a:stretch>
            <a:fillRect/>
          </a:stretch>
        </p:blipFill>
        <p:spPr>
          <a:xfrm>
            <a:off x="1" y="-12676"/>
            <a:ext cx="9144000" cy="6870676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13" name="Заголовок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2448272"/>
          </a:xfrm>
        </p:spPr>
        <p:txBody>
          <a:bodyPr/>
          <a:lstStyle/>
          <a:p>
            <a:r>
              <a:rPr lang="ru-RU" sz="3200" dirty="0"/>
              <a:t>Наш девиз: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« </a:t>
            </a:r>
            <a:r>
              <a:rPr lang="ru-RU" sz="3200" dirty="0"/>
              <a:t>Профсоюз  твоя защита, и опора, и семья, если вместе – то мы сила! В профсоюзе ждём тебя</a:t>
            </a:r>
            <a:r>
              <a:rPr lang="ru-RU" sz="3200" dirty="0" smtClean="0"/>
              <a:t>!»</a:t>
            </a:r>
            <a:endParaRPr lang="ru-RU" sz="3200" dirty="0"/>
          </a:p>
        </p:txBody>
      </p:sp>
      <p:sp>
        <p:nvSpPr>
          <p:cNvPr id="1048614" name="Объект 2"/>
          <p:cNvSpPr>
            <a:spLocks noGrp="1"/>
          </p:cNvSpPr>
          <p:nvPr>
            <p:ph idx="1"/>
          </p:nvPr>
        </p:nvSpPr>
        <p:spPr>
          <a:xfrm>
            <a:off x="0" y="3645024"/>
            <a:ext cx="8229600" cy="24811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dirty="0"/>
          </a:p>
          <a:p>
            <a:pPr marL="914400" lvl="2" indent="0">
              <a:buNone/>
            </a:pPr>
            <a:endParaRPr lang="ru-RU" dirty="0">
              <a:latin typeface="Mistral" panose="03090702030407020403" pitchFamily="66" charset="0"/>
            </a:endParaRPr>
          </a:p>
          <a:p>
            <a:pPr marL="0" lvl="2" indent="0" algn="ctr">
              <a:buNone/>
            </a:pPr>
            <a:r>
              <a:rPr lang="ru-RU" dirty="0" smtClean="0">
                <a:latin typeface="Mistral" panose="03090702030407020403" pitchFamily="66" charset="0"/>
              </a:rPr>
              <a:t>	</a:t>
            </a:r>
            <a:r>
              <a:rPr lang="ru-RU" sz="2400" dirty="0">
                <a:solidFill>
                  <a:srgbClr val="FF0000"/>
                </a:solidFill>
              </a:rPr>
              <a:t>Вы самые лучшие слушатели!</a:t>
            </a:r>
          </a:p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</a:rPr>
              <a:t>	</a:t>
            </a:r>
            <a:r>
              <a:rPr lang="ru-RU" dirty="0" smtClean="0">
                <a:solidFill>
                  <a:srgbClr val="FF0000"/>
                </a:solidFill>
              </a:rPr>
              <a:t>Благодарю </a:t>
            </a:r>
            <a:r>
              <a:rPr lang="ru-RU" dirty="0">
                <a:solidFill>
                  <a:srgbClr val="FF0000"/>
                </a:solidFill>
              </a:rPr>
              <a:t>за внимание  </a:t>
            </a:r>
            <a:r>
              <a:rPr lang="ru-RU" sz="2800" dirty="0" smtClean="0">
                <a:solidFill>
                  <a:srgbClr val="FF0000"/>
                </a:solidFill>
                <a:latin typeface="Mistral" panose="03090702030407020403" pitchFamily="66" charset="0"/>
                <a:sym typeface="Wingdings" panose="05000000000000000000" pitchFamily="2" charset="2"/>
              </a:rPr>
              <a:t> </a:t>
            </a:r>
            <a:endParaRPr lang="ru-RU" sz="2800" dirty="0">
              <a:solidFill>
                <a:srgbClr val="FF0000"/>
              </a:solidFill>
              <a:latin typeface="Mistral" panose="03090702030407020403" pitchFamily="66" charset="0"/>
            </a:endParaRPr>
          </a:p>
          <a:p>
            <a:pPr marL="0" indent="0">
              <a:buNone/>
            </a:pPr>
            <a:endParaRPr lang="ru-RU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4861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5C2A8-06F8-43AB-AE6D-605375DAF1C1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261</Words>
  <Application>Microsoft Office PowerPoint</Application>
  <PresentationFormat>Экран (4:3)</PresentationFormat>
  <Paragraphs>75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Исполнительная</vt:lpstr>
      <vt:lpstr>Мама, папа, я – профсоюзная семья</vt:lpstr>
      <vt:lpstr>Профсоюзная организация в Управлении ПФР в Кировском районе г.Перми</vt:lpstr>
      <vt:lpstr>Цель проекта</vt:lpstr>
      <vt:lpstr>Слайд 4</vt:lpstr>
      <vt:lpstr>Конкурс  чтецов «Дома не скучаем – А.С.Пушкина помним, учим, знаем»</vt:lpstr>
      <vt:lpstr>Интеллектуально-правовая викторина «Что такое профсоюз?»  </vt:lpstr>
      <vt:lpstr>Расходы проекта</vt:lpstr>
      <vt:lpstr>Ожидаемые результаты:</vt:lpstr>
      <vt:lpstr>Наш девиз:  « Профсоюз  твоя защита, и опора, и семья, если вместе – то мы сила! В профсоюзе ждём тебя!»</vt:lpstr>
    </vt:vector>
  </TitlesOfParts>
  <Company>hhh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Папа, мама, я – профсоюзная семья</dc:title>
  <dc:creator>Администратор ЗИ</dc:creator>
  <cp:lastModifiedBy>h</cp:lastModifiedBy>
  <cp:revision>15</cp:revision>
  <dcterms:created xsi:type="dcterms:W3CDTF">2020-05-24T05:44:50Z</dcterms:created>
  <dcterms:modified xsi:type="dcterms:W3CDTF">2020-06-05T14:06:20Z</dcterms:modified>
</cp:coreProperties>
</file>