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61" r:id="rId5"/>
    <p:sldId id="262" r:id="rId6"/>
    <p:sldId id="269" r:id="rId7"/>
    <p:sldId id="267" r:id="rId8"/>
    <p:sldId id="263" r:id="rId9"/>
    <p:sldId id="268" r:id="rId10"/>
    <p:sldId id="264" r:id="rId11"/>
    <p:sldId id="265" r:id="rId12"/>
    <p:sldId id="266" r:id="rId13"/>
    <p:sldId id="260" r:id="rId14"/>
  </p:sldIdLst>
  <p:sldSz cx="9906000" cy="6858000" type="A4"/>
  <p:notesSz cx="6797675" cy="9926638"/>
  <p:defaultTextStyle>
    <a:defPPr>
      <a:defRPr lang="ru-RU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5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233C"/>
    <a:srgbClr val="DF2121"/>
    <a:srgbClr val="FF3300"/>
    <a:srgbClr val="FF0000"/>
    <a:srgbClr val="CC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560" y="-27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20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9.809273840769904E-2"/>
                  <c:y val="-4.6716243802857979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0282076920228267E-2"/>
                  <c:y val="-4.2829485248451447E-2"/>
                </c:manualLayout>
              </c:layout>
              <c:spPr/>
              <c:txPr>
                <a:bodyPr/>
                <a:lstStyle/>
                <a:p>
                  <a:pPr>
                    <a:defRPr sz="28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'Лист1 (2)'!$A$3:$A$4</c:f>
              <c:strCache>
                <c:ptCount val="2"/>
                <c:pt idx="0">
                  <c:v>Состоят в профсоюзе</c:v>
                </c:pt>
                <c:pt idx="1">
                  <c:v>Не состоят в профсоюзе</c:v>
                </c:pt>
              </c:strCache>
            </c:strRef>
          </c:cat>
          <c:val>
            <c:numRef>
              <c:f>'Лист1 (2)'!$B$3:$B$4</c:f>
              <c:numCache>
                <c:formatCode>General</c:formatCode>
                <c:ptCount val="2"/>
                <c:pt idx="0">
                  <c:v>38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 rtl="0"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9.0658163585688553E-2"/>
                  <c:y val="0.241736071470985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286307961504812E-3"/>
                  <c:y val="-9.66892680081656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0985126859142605E-2"/>
                  <c:y val="-4.31193496646252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Лист1!$A$3:$A$5</c:f>
              <c:strCache>
                <c:ptCount val="3"/>
                <c:pt idx="0">
                  <c:v>Увлекаются </c:v>
                </c:pt>
                <c:pt idx="1">
                  <c:v>Проявляют интерес</c:v>
                </c:pt>
                <c:pt idx="2">
                  <c:v>Желают, но не состоят в профсоюзе</c:v>
                </c:pt>
              </c:strCache>
            </c:strRef>
          </c:cat>
          <c:val>
            <c:numRef>
              <c:f>Лист1!$B$3:$B$5</c:f>
              <c:numCache>
                <c:formatCode>General</c:formatCode>
                <c:ptCount val="3"/>
                <c:pt idx="0">
                  <c:v>20</c:v>
                </c:pt>
                <c:pt idx="1">
                  <c:v>10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 rtl="0">
            <a:defRPr sz="18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28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97BA6-2827-41F6-8F17-2AE400D99549}" type="datetimeFigureOut">
              <a:rPr lang="ru-RU" smtClean="0"/>
              <a:t>14.03.2020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829A0-1E3F-412F-B938-C4B003012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795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6000A-C007-47A6-8052-20BC353FD599}" type="datetimeFigureOut">
              <a:rPr lang="ru-RU" smtClean="0"/>
              <a:t>14.03.2020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8DA8F-D50D-4365-A467-28E09F6EA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4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848544" y="2348880"/>
            <a:ext cx="8420100" cy="1470025"/>
          </a:xfrm>
        </p:spPr>
        <p:txBody>
          <a:bodyPr>
            <a:noAutofit/>
          </a:bodyPr>
          <a:lstStyle>
            <a:lvl1pPr algn="l">
              <a:defRPr sz="4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ТЕМА</a:t>
            </a:r>
            <a:br>
              <a:rPr lang="ru-RU" dirty="0" smtClean="0"/>
            </a:br>
            <a:r>
              <a:rPr lang="ru-RU" dirty="0" smtClean="0"/>
              <a:t>ПРЕЗЕНТАЦИИ</a:t>
            </a:r>
            <a:endParaRPr lang="ru-RU" dirty="0"/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6105128" y="270986"/>
            <a:ext cx="3499619" cy="53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altLang="ru-RU" sz="2800" b="0" i="0" dirty="0">
                <a:solidFill>
                  <a:schemeClr val="bg1"/>
                </a:solidFill>
                <a:latin typeface="Tahoma" pitchFamily="34" charset="0"/>
              </a:rPr>
              <a:t>Всегда в движении!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68824" cy="1081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71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1" y="404664"/>
            <a:ext cx="8977329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НАИМЕНОВАНИЕ РАЗДЕЛА</a:t>
            </a:r>
            <a:endParaRPr lang="ru-RU" dirty="0"/>
          </a:p>
        </p:txBody>
      </p:sp>
      <p:cxnSp>
        <p:nvCxnSpPr>
          <p:cNvPr id="34" name="Прямая соединительная линия 33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Текст 11"/>
          <p:cNvSpPr>
            <a:spLocks noGrp="1"/>
          </p:cNvSpPr>
          <p:nvPr>
            <p:ph type="body" sz="quarter" idx="15" hasCustomPrompt="1"/>
          </p:nvPr>
        </p:nvSpPr>
        <p:spPr>
          <a:xfrm>
            <a:off x="352872" y="3717032"/>
            <a:ext cx="9136632" cy="1800200"/>
          </a:xfrm>
        </p:spPr>
        <p:txBody>
          <a:bodyPr>
            <a:noAutofit/>
          </a:bodyPr>
          <a:lstStyle>
            <a:lvl1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ru-RU" dirty="0" smtClean="0"/>
              <a:t>Блок текста (рекомендуемый размер шрифта 16)</a:t>
            </a:r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 flipH="1">
            <a:off x="488504" y="836712"/>
            <a:ext cx="89498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29645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9699022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1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28" name="Рисунок 27"/>
          <p:cNvSpPr>
            <a:spLocks noGrp="1"/>
          </p:cNvSpPr>
          <p:nvPr>
            <p:ph type="pic" sz="quarter" idx="13"/>
          </p:nvPr>
        </p:nvSpPr>
        <p:spPr>
          <a:xfrm>
            <a:off x="542925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36" name="Рисунок 27"/>
          <p:cNvSpPr>
            <a:spLocks noGrp="1"/>
          </p:cNvSpPr>
          <p:nvPr>
            <p:ph type="pic" sz="quarter" idx="14"/>
          </p:nvPr>
        </p:nvSpPr>
        <p:spPr>
          <a:xfrm>
            <a:off x="2771775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39" name="Рисунок 27"/>
          <p:cNvSpPr>
            <a:spLocks noGrp="1"/>
          </p:cNvSpPr>
          <p:nvPr>
            <p:ph type="pic" sz="quarter" idx="15"/>
          </p:nvPr>
        </p:nvSpPr>
        <p:spPr>
          <a:xfrm>
            <a:off x="5010150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sp>
        <p:nvSpPr>
          <p:cNvPr id="40" name="Рисунок 27"/>
          <p:cNvSpPr>
            <a:spLocks noGrp="1"/>
          </p:cNvSpPr>
          <p:nvPr>
            <p:ph type="pic" sz="quarter" idx="16"/>
          </p:nvPr>
        </p:nvSpPr>
        <p:spPr>
          <a:xfrm>
            <a:off x="7248525" y="1484313"/>
            <a:ext cx="2085975" cy="130016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ru-RU" dirty="0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29645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876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62080" y="1196752"/>
            <a:ext cx="6551159" cy="306265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828592" indent="0">
              <a:buNone/>
              <a:defRPr sz="16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4"/>
            <a:r>
              <a:rPr lang="ru-RU" dirty="0" smtClean="0"/>
              <a:t>Рисунок, карта, фото, диаграмма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1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560512" y="4436517"/>
            <a:ext cx="8877807" cy="1512763"/>
          </a:xfrm>
        </p:spPr>
        <p:txBody>
          <a:bodyPr>
            <a:normAutofit/>
          </a:bodyPr>
          <a:lstStyle>
            <a:lvl1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>
                <a:latin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Блок текста (рекомендуемый размер шрифта 16)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29645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18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62080" y="1196752"/>
            <a:ext cx="8783408" cy="480399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828592" indent="0">
              <a:buNone/>
              <a:defRPr sz="1600" baseline="0">
                <a:latin typeface="Tahoma" panose="020B0604030504040204" pitchFamily="34" charset="0"/>
                <a:cs typeface="Tahoma" panose="020B060403050404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4"/>
            <a:r>
              <a:rPr lang="ru-RU" dirty="0" smtClean="0"/>
              <a:t>Рисунок, карта, фото, диаграмма, видео</a:t>
            </a:r>
            <a:endParaRPr lang="ru-RU" dirty="0"/>
          </a:p>
        </p:txBody>
      </p:sp>
      <p:cxnSp>
        <p:nvCxnSpPr>
          <p:cNvPr id="13" name="Прямая соединительная линия 12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8501" y="404664"/>
            <a:ext cx="8979818" cy="410448"/>
          </a:xfrm>
        </p:spPr>
        <p:txBody>
          <a:bodyPr>
            <a:noAutofit/>
          </a:bodyPr>
          <a:lstStyle>
            <a:lvl1pPr algn="l">
              <a:defRPr sz="2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cxnSp>
        <p:nvCxnSpPr>
          <p:cNvPr id="15" name="Прямая соединительная линия 14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 userDrawn="1"/>
        </p:nvCxnSpPr>
        <p:spPr>
          <a:xfrm flipH="1">
            <a:off x="488504" y="836712"/>
            <a:ext cx="8784976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29645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8130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олько заголовок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-1" y="5733256"/>
            <a:ext cx="9906001" cy="662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7287" tIns="53643" rIns="107287" bIns="536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600" b="1" dirty="0" smtClean="0">
                <a:solidFill>
                  <a:schemeClr val="bg1"/>
                </a:solidFill>
              </a:rPr>
              <a:t>Всегда в движении!</a:t>
            </a:r>
            <a:endParaRPr lang="ru-RU" altLang="ru-RU" sz="3600" b="1" i="0" dirty="0">
              <a:solidFill>
                <a:schemeClr val="bg1"/>
              </a:solidFill>
              <a:latin typeface="Tahoma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68824" cy="1081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borodinad\Downloads\презентации\LUK_Building_Night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96" b="9996"/>
          <a:stretch/>
        </p:blipFill>
        <p:spPr bwMode="auto">
          <a:xfrm>
            <a:off x="-1" y="980728"/>
            <a:ext cx="9906000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9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  <a:prstGeom prst="rect">
            <a:avLst/>
          </a:prstGeom>
        </p:spPr>
        <p:txBody>
          <a:bodyPr vert="horz" lIns="91429" tIns="45715" rIns="91429" bIns="45715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>
            <a:off x="8955086" y="6525344"/>
            <a:ext cx="966466" cy="0"/>
          </a:xfrm>
          <a:prstGeom prst="line">
            <a:avLst/>
          </a:prstGeom>
          <a:ln w="19050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 userDrawn="1"/>
        </p:nvCxnSpPr>
        <p:spPr>
          <a:xfrm>
            <a:off x="344488" y="332656"/>
            <a:ext cx="0" cy="576064"/>
          </a:xfrm>
          <a:prstGeom prst="line">
            <a:avLst/>
          </a:prstGeom>
          <a:ln w="6032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 userDrawn="1"/>
        </p:nvCxnSpPr>
        <p:spPr>
          <a:xfrm flipH="1">
            <a:off x="488505" y="836712"/>
            <a:ext cx="8949814" cy="0"/>
          </a:xfrm>
          <a:prstGeom prst="line">
            <a:avLst/>
          </a:prstGeom>
          <a:ln w="28575">
            <a:solidFill>
              <a:srgbClr val="D22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4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29645"/>
            <a:ext cx="1691679" cy="55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9"/>
          <p:cNvSpPr txBox="1">
            <a:spLocks noChangeArrowheads="1"/>
          </p:cNvSpPr>
          <p:nvPr userDrawn="1"/>
        </p:nvSpPr>
        <p:spPr bwMode="auto">
          <a:xfrm>
            <a:off x="7617296" y="6525344"/>
            <a:ext cx="2133600" cy="28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r" defTabSz="914296" rtl="0" eaLnBrk="1" latinLnBrk="0" hangingPunct="1">
              <a:defRPr sz="1400" b="1" kern="1200">
                <a:solidFill>
                  <a:srgbClr val="969696"/>
                </a:solidFill>
                <a:latin typeface="+mn-lt"/>
                <a:ea typeface="+mn-ea"/>
                <a:cs typeface="+mn-cs"/>
              </a:defRPr>
            </a:lvl1pPr>
            <a:lvl2pPr marL="45714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5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92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40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88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36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84" algn="l" defTabSz="91429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B3DC7B3A-0A6D-478B-9BC0-F3751AB67A1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14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8" r:id="rId5"/>
    <p:sldLayoutId id="2147483657" r:id="rId6"/>
  </p:sldLayoutIdLst>
  <p:hf hdr="0" dt="0"/>
  <p:txStyles>
    <p:titleStyle>
      <a:lvl1pPr algn="l" defTabSz="914296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1" indent="-342861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6" indent="-285717" algn="l" defTabSz="914296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0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7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66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37356" y="2348880"/>
            <a:ext cx="9068172" cy="1470025"/>
          </a:xfrm>
        </p:spPr>
        <p:txBody>
          <a:bodyPr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Сплочение коллектива ООО «ЛУКОЙЛ-ПЕРМЬ» путем совместного посещения горнолыжных баз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11"/>
          <p:cNvSpPr txBox="1">
            <a:spLocks/>
          </p:cNvSpPr>
          <p:nvPr/>
        </p:nvSpPr>
        <p:spPr>
          <a:xfrm>
            <a:off x="5961112" y="5728890"/>
            <a:ext cx="3600400" cy="79645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866" indent="-285717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870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017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166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Кирилл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Байдин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Александр Насонов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00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/>
              <a:t>Проблема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04528" y="1988840"/>
            <a:ext cx="8979818" cy="2426672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ru-RU" dirty="0" smtClean="0"/>
              <a:t>Низкий эмоциональный фон среди сотрудников Управления;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endParaRPr lang="ru-RU" dirty="0" smtClean="0"/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ru-RU" dirty="0" smtClean="0"/>
              <a:t>Отсутствие информационной базы для продуктивной работы Управления вновь привлекаемых </a:t>
            </a:r>
            <a:r>
              <a:rPr lang="ru-RU" dirty="0" smtClean="0"/>
              <a:t>кадров;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endParaRPr lang="ru-RU" dirty="0"/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ru-RU" dirty="0" smtClean="0"/>
              <a:t>Адаптация.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41243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/>
              <a:t>Численность Управления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268760"/>
            <a:ext cx="8979818" cy="266429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bg1"/>
                </a:solidFill>
              </a:rPr>
              <a:t>В состав ООО «ЛУКОЙЛ-ПЕРМЬ» входят технологические объекты для сбора, подготовки </a:t>
            </a:r>
            <a:r>
              <a:rPr lang="ru-RU" dirty="0">
                <a:solidFill>
                  <a:schemeClr val="bg1"/>
                </a:solidFill>
              </a:rPr>
              <a:t>и сдача </a:t>
            </a:r>
            <a:r>
              <a:rPr lang="ru-RU" dirty="0" smtClean="0">
                <a:solidFill>
                  <a:schemeClr val="bg1"/>
                </a:solidFill>
              </a:rPr>
              <a:t>нефти: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1. ДНС – 73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2. НГСП – 11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3. УПСВ – 12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4. УППН – 11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5. ПСП – 4 шт.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1183882"/>
              </p:ext>
            </p:extLst>
          </p:nvPr>
        </p:nvGraphicFramePr>
        <p:xfrm>
          <a:off x="848544" y="1268760"/>
          <a:ext cx="8424936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30080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Организация тура выходного дня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268760"/>
            <a:ext cx="8979818" cy="266429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1235100"/>
            <a:ext cx="4514850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16" y="1052736"/>
            <a:ext cx="4337517" cy="465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379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План проекта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912390"/>
              </p:ext>
            </p:extLst>
          </p:nvPr>
        </p:nvGraphicFramePr>
        <p:xfrm>
          <a:off x="776536" y="1340768"/>
          <a:ext cx="8208912" cy="4752527"/>
        </p:xfrm>
        <a:graphic>
          <a:graphicData uri="http://schemas.openxmlformats.org/drawingml/2006/table">
            <a:tbl>
              <a:tblPr/>
              <a:tblGrid>
                <a:gridCol w="3580677"/>
                <a:gridCol w="1912614"/>
                <a:gridCol w="2715621"/>
              </a:tblGrid>
              <a:tr h="6120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Этапы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Сроки реализации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Исполнители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60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Использование имеющегося транспорта Управления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Январь -февраль 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Работники Управления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211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Проведения расчета сэкономленных средств и сопоставление возможности реализации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Конец февраля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Насонов, Байдин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Организация тура на горнолыжную базу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Март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Насонов, Байдин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Посещение горнолыжной базы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Март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Работники, состоящие в профсоюзе и члены их семей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21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Отчетный калаж для стенда профсоюза о проведенном мероприятии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Март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Насонов,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Байдин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1270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/>
              <a:t>Опрос сотрудников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268760"/>
            <a:ext cx="8979818" cy="266429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bg1"/>
                </a:solidFill>
              </a:rPr>
              <a:t>В состав ООО «ЛУКОЙЛ-ПЕРМЬ» входят технологические объекты для сбора, подготовки </a:t>
            </a:r>
            <a:r>
              <a:rPr lang="ru-RU" dirty="0">
                <a:solidFill>
                  <a:schemeClr val="bg1"/>
                </a:solidFill>
              </a:rPr>
              <a:t>и сдача </a:t>
            </a:r>
            <a:r>
              <a:rPr lang="ru-RU" dirty="0" smtClean="0">
                <a:solidFill>
                  <a:schemeClr val="bg1"/>
                </a:solidFill>
              </a:rPr>
              <a:t>нефти: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1. ДНС – 73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2. НГСП – 11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3. УПСВ – 12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4. УППН – 11 шт.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5. ПСП – 4 шт.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6815975"/>
              </p:ext>
            </p:extLst>
          </p:nvPr>
        </p:nvGraphicFramePr>
        <p:xfrm>
          <a:off x="776536" y="1484784"/>
          <a:ext cx="8280920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36828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Финансирование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052736"/>
            <a:ext cx="8979818" cy="302433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16496" y="1988840"/>
            <a:ext cx="8979818" cy="194421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dirty="0" smtClean="0"/>
              <a:t>Стоимость аренды автобуса до горнолыжной базы составляет 22,860 тыс. руб./ день.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Стоимость аренды </a:t>
            </a:r>
            <a:r>
              <a:rPr lang="ru-RU" dirty="0" smtClean="0"/>
              <a:t>автомобиля командировочных поездок </a:t>
            </a:r>
            <a:r>
              <a:rPr lang="ru-RU" dirty="0"/>
              <a:t>составляет </a:t>
            </a:r>
            <a:r>
              <a:rPr lang="ru-RU" dirty="0" smtClean="0"/>
              <a:t>800 руб./ час</a:t>
            </a:r>
          </a:p>
          <a:p>
            <a:endParaRPr lang="ru-RU" dirty="0"/>
          </a:p>
          <a:p>
            <a:r>
              <a:rPr lang="ru-RU" dirty="0" smtClean="0"/>
              <a:t>Средняя продолжительность поездок сотрудников Управления в течение дня составляет 5 часов.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127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Эффект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268760"/>
            <a:ext cx="8979818" cy="266429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84137" y="1268760"/>
            <a:ext cx="8979818" cy="4968552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Вовлечения в члены профсоюза новых работников Управления;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Пропаганда ЗОЖ; 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Сплочение коллектива и членов их семей;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Укрепление морального духа работников;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Сокращение психологического барьера между сотрудниками и руководителями Управления;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Увеличение производительности коллектива по решению общих задач.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758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8501" y="404664"/>
            <a:ext cx="8979818" cy="410448"/>
          </a:xfrm>
        </p:spPr>
        <p:txBody>
          <a:bodyPr/>
          <a:lstStyle/>
          <a:p>
            <a:r>
              <a:rPr 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Развитие</a:t>
            </a:r>
            <a:endParaRPr lang="ru-RU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16496" y="1268760"/>
            <a:ext cx="8979818" cy="2664296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09909" y="1556792"/>
            <a:ext cx="8979818" cy="2376264"/>
          </a:xfrm>
          <a:prstGeom prst="rect">
            <a:avLst/>
          </a:prstGeom>
        </p:spPr>
        <p:txBody>
          <a:bodyPr vert="horz" lIns="91429" tIns="45715" rIns="91429" bIns="45715" rtlCol="0" anchor="ctr">
            <a:noAutofit/>
          </a:bodyPr>
          <a:lstStyle>
            <a:lvl1pPr algn="l" defTabSz="914296" rtl="0" eaLnBrk="1" latinLnBrk="0" hangingPunct="1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Транслирование предложенного проекта в других Управлениях ООО «ЛУКОЙЛ-ПЕРМЬ»;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endParaRPr lang="ru-RU" dirty="0" smtClean="0"/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dirty="0" smtClean="0"/>
              <a:t>Предоставление сертификатов от профсоюзной организации на </a:t>
            </a:r>
            <a:r>
              <a:rPr lang="en-US" dirty="0" smtClean="0"/>
              <a:t>Ski-pass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758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90600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0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сновной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85B76279261FC41A2604133188FC3F0" ma:contentTypeVersion="0" ma:contentTypeDescription="Создание документа." ma:contentTypeScope="" ma:versionID="9c1053dd38e484c300abd3ef06536723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0ECCAFCD-EA1E-494E-8C76-21598789E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16B774BD-792A-4179-BA51-77248E5CF5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063B09-1F65-40A3-8D94-E2E4E49F2BCC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www.w3.org/XML/1998/namespa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3867</TotalTime>
  <Words>314</Words>
  <Application>Microsoft Office PowerPoint</Application>
  <PresentationFormat>Лист A4 (210x297 мм)</PresentationFormat>
  <Paragraphs>67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Сплочение коллектива ООО «ЛУКОЙЛ-ПЕРМЬ» путем совместного посещения горнолыжных баз </vt:lpstr>
      <vt:lpstr>Проблема</vt:lpstr>
      <vt:lpstr>Численность Управления</vt:lpstr>
      <vt:lpstr>Организация тура выходного дня</vt:lpstr>
      <vt:lpstr>План проекта</vt:lpstr>
      <vt:lpstr>Опрос сотрудников</vt:lpstr>
      <vt:lpstr>Финансирование</vt:lpstr>
      <vt:lpstr>Эффект</vt:lpstr>
      <vt:lpstr>Развитие</vt:lpstr>
      <vt:lpstr>Презентация PowerPoint</vt:lpstr>
    </vt:vector>
  </TitlesOfParts>
  <Company>LUKOIL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Company</dc:creator>
  <cp:lastModifiedBy>Вероника</cp:lastModifiedBy>
  <cp:revision>119</cp:revision>
  <cp:lastPrinted>2015-12-03T12:04:19Z</cp:lastPrinted>
  <dcterms:created xsi:type="dcterms:W3CDTF">2015-12-02T14:34:23Z</dcterms:created>
  <dcterms:modified xsi:type="dcterms:W3CDTF">2020-03-14T04:56:45Z</dcterms:modified>
</cp:coreProperties>
</file>