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6" r:id="rId1"/>
  </p:sldMasterIdLst>
  <p:notesMasterIdLst>
    <p:notesMasterId r:id="rId12"/>
  </p:notesMasterIdLst>
  <p:sldIdLst>
    <p:sldId id="256" r:id="rId2"/>
    <p:sldId id="264" r:id="rId3"/>
    <p:sldId id="257" r:id="rId4"/>
    <p:sldId id="259" r:id="rId5"/>
    <p:sldId id="267" r:id="rId6"/>
    <p:sldId id="266" r:id="rId7"/>
    <p:sldId id="263" r:id="rId8"/>
    <p:sldId id="265" r:id="rId9"/>
    <p:sldId id="269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3822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CF7527-67FF-44E8-B931-9981CC58D479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DE9019-5E14-4221-988C-DF108A0443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0392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DE9019-5E14-4221-988C-DF108A044337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B7D94-988D-4B1A-BB9C-A074423A5D1C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2568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DE9019-5E14-4221-988C-DF108A04433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5493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1805797"/>
      </p:ext>
    </p:extLst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4349374"/>
      </p:ext>
    </p:extLst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0593568"/>
      </p:ext>
    </p:extLst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5663827"/>
      </p:ext>
    </p:extLst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1873451"/>
      </p:ext>
    </p:extLst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4448613"/>
      </p:ext>
    </p:extLst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5188912"/>
      </p:ext>
    </p:extLst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6295792"/>
      </p:ext>
    </p:extLst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9817185"/>
      </p:ext>
    </p:extLst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0050913"/>
      </p:ext>
    </p:extLst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3958041"/>
      </p:ext>
    </p:extLst>
  </p:cSld>
  <p:clrMapOvr>
    <a:masterClrMapping/>
  </p:clrMapOvr>
  <p:transition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2596056"/>
      </p:ext>
    </p:extLst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04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7" r:id="rId1"/>
    <p:sldLayoutId id="2147484248" r:id="rId2"/>
    <p:sldLayoutId id="2147484249" r:id="rId3"/>
    <p:sldLayoutId id="2147484250" r:id="rId4"/>
    <p:sldLayoutId id="2147484251" r:id="rId5"/>
    <p:sldLayoutId id="2147484252" r:id="rId6"/>
    <p:sldLayoutId id="2147484253" r:id="rId7"/>
    <p:sldLayoutId id="2147484254" r:id="rId8"/>
    <p:sldLayoutId id="2147484255" r:id="rId9"/>
    <p:sldLayoutId id="2147484256" r:id="rId10"/>
    <p:sldLayoutId id="2147484257" r:id="rId11"/>
    <p:sldLayoutId id="2147484258" r:id="rId12"/>
  </p:sldLayoutIdLst>
  <p:transition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Svetlana\Desktop\&#1076;&#1083;&#1103;%20&#1087;&#1088;&#1077;&#1079;&#1077;&#1085;&#1090;&#1072;&#1094;&#1080;&#1080;\&#1053;&#1072;&#1088;&#1086;&#1076;%20-%20&#1042;&#1086;&#1076;&#1086;&#1074;&#1086;&#1079;_(Audio-VK4.ru)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772816"/>
            <a:ext cx="8568950" cy="2091097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«День нового сотрудника</a:t>
            </a:r>
            <a:r>
              <a:rPr lang="ru-RU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70214" y="44625"/>
            <a:ext cx="74737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СОЦИАЛЬНЫЙ ПРОЕКТ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70921" y="6346655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Пермь, 2020 г</a:t>
            </a:r>
            <a:r>
              <a:rPr lang="ru-RU" sz="2400" dirty="0" smtClean="0">
                <a:solidFill>
                  <a:srgbClr val="0070C0"/>
                </a:solidFill>
              </a:rPr>
              <a:t>.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8" name="Рисунок 7" descr="tbGFvvLL5Ng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460" y="44625"/>
            <a:ext cx="2608943" cy="2595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32040" y="3933056"/>
            <a:ext cx="38884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Посмак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Светлана Васильевна</a:t>
            </a:r>
          </a:p>
          <a:p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Зайкина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Светалана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Вячеславовна</a:t>
            </a:r>
          </a:p>
          <a:p>
            <a:r>
              <a:rPr lang="ru-RU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Ишмурзина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Яна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Рамилевна</a:t>
            </a:r>
            <a:endParaRPr lang="ru-RU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Мурсалимов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Радион</a:t>
            </a:r>
            <a:endParaRPr lang="ru-RU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Русинов Виталий Альбертович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Народ - Водовоз_(Audio-VK4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785786" y="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3001206"/>
      </p:ext>
    </p:extLst>
  </p:cSld>
  <p:clrMapOvr>
    <a:masterClrMapping/>
  </p:clrMapOvr>
  <p:transition advClick="0" advTm="507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659001"/>
            <a:ext cx="7886700" cy="576063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проекта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2474605"/>
            <a:ext cx="35160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00B0F0"/>
                </a:solidFill>
              </a:rPr>
              <a:t>с</a:t>
            </a:r>
            <a:r>
              <a:rPr lang="ru-RU" sz="4400" b="1" dirty="0" smtClean="0">
                <a:solidFill>
                  <a:srgbClr val="00B0F0"/>
                </a:solidFill>
              </a:rPr>
              <a:t>нижение численности профсоюза</a:t>
            </a:r>
            <a:endParaRPr lang="ru-RU" sz="4400" b="1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s://creditinmoscow.ru/wp-content/uploads/2020/01/bigstock-d-red-arrow-down-in-business-34083212-scal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211960" y="1412776"/>
            <a:ext cx="4749120" cy="356183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8354936" y="566124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92864535"/>
      </p:ext>
    </p:extLst>
  </p:cSld>
  <p:clrMapOvr>
    <a:masterClrMapping/>
  </p:clrMapOvr>
  <p:transition advTm="3234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548680"/>
            <a:ext cx="784887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</a:t>
            </a:r>
          </a:p>
          <a:p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численности профсоюза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483425"/>
            <a:ext cx="85603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 </a:t>
            </a:r>
            <a:r>
              <a:rPr lang="ru-RU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AutoNum type="arabicParenR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Лояльность работника к работодателю.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AutoNum type="arabicParenR" startAt="2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Быстрая адаптация работника. </a:t>
            </a:r>
          </a:p>
          <a:p>
            <a:pPr marL="457200" indent="-457200">
              <a:buFontTx/>
              <a:buAutoNum type="arabicParenR" startAt="2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Максимальная отдача от работника.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 startAt="2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Наставничество среди членов профсоюза.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54936" y="566124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78928" y="3443627"/>
            <a:ext cx="85603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 </a:t>
            </a:r>
            <a:r>
              <a:rPr lang="ru-RU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Мероприятия: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AutoNum type="arabicParenR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печать информационной брошюры.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AutoNum type="arabicParenR" startAt="2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видеоролика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AutoNum type="arabicParenR" startAt="2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ознакомительной экскурсии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предприятию.</a:t>
            </a:r>
          </a:p>
          <a:p>
            <a:pPr marL="457200" indent="-457200">
              <a:buAutoNum type="arabicParenR" startAt="2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Агитационное выступление перед вновь прибывшими работниками.</a:t>
            </a:r>
          </a:p>
          <a:p>
            <a:pPr marL="457200" indent="-457200">
              <a:buAutoNum type="arabicParenR" startAt="2"/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Выдача сувенирной продукции (кепок с логотипом профсоюза)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2571466"/>
      </p:ext>
    </p:extLst>
  </p:cSld>
  <p:clrMapOvr>
    <a:masterClrMapping/>
  </p:clrMapOvr>
  <p:transition advTm="21985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03018" y="566124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330" y="609600"/>
            <a:ext cx="4174701" cy="123522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Информационная </a:t>
            </a:r>
            <a:r>
              <a:rPr lang="ru-RU" b="1" dirty="0" smtClean="0">
                <a:solidFill>
                  <a:srgbClr val="0070C0"/>
                </a:solidFill>
              </a:rPr>
              <a:t>брошюра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7" name="Содержимое 6" descr="IMG_20200701_14424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14876" y="500042"/>
            <a:ext cx="4100514" cy="5467352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85720" y="2143116"/>
            <a:ext cx="4645749" cy="1928826"/>
          </a:xfrm>
        </p:spPr>
        <p:txBody>
          <a:bodyPr>
            <a:normAutofit/>
          </a:bodyPr>
          <a:lstStyle/>
          <a:p>
            <a:r>
              <a:rPr lang="ru-RU" sz="3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накомит сотрудника с мероприятиями компании, деятельностью профсоюза, социальными льготами.</a:t>
            </a:r>
            <a:endParaRPr lang="ru-RU" sz="3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8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3958677" cy="642942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Экскурсия по </a:t>
            </a:r>
            <a:r>
              <a:rPr lang="ru-RU" b="1" dirty="0" smtClean="0">
                <a:solidFill>
                  <a:srgbClr val="0070C0"/>
                </a:solidFill>
              </a:rPr>
              <a:t>предприятию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5" name="Содержимое 4" descr="IMG_11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29190" y="428604"/>
            <a:ext cx="3964809" cy="264320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0034" y="1285860"/>
            <a:ext cx="3958676" cy="164307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Начинается со знаменитой задвижки у входа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территорию фильтровальной станции.</a:t>
            </a: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58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3286124"/>
            <a:ext cx="4572000" cy="3048000"/>
          </a:xfrm>
          <a:prstGeom prst="rect">
            <a:avLst/>
          </a:prstGeom>
        </p:spPr>
      </p:pic>
      <p:sp>
        <p:nvSpPr>
          <p:cNvPr id="7" name="Текст 3"/>
          <p:cNvSpPr txBox="1">
            <a:spLocks/>
          </p:cNvSpPr>
          <p:nvPr/>
        </p:nvSpPr>
        <p:spPr>
          <a:xfrm>
            <a:off x="5357818" y="3571876"/>
            <a:ext cx="3429024" cy="15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 заканчивается на биологических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очистных сооружениях г.Перми близь деревни </a:t>
            </a:r>
            <a:r>
              <a:rPr kumimoji="0" lang="ru-RU" sz="2000" b="0" i="0" u="none" strike="noStrike" kern="1200" cap="none" spc="0" normalizeH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Гляденово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5711869"/>
      </p:ext>
    </p:extLst>
  </p:cSld>
  <p:clrMapOvr>
    <a:masterClrMapping/>
  </p:clrMapOvr>
  <p:transition advTm="14625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79425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График разработки проекта</a:t>
            </a:r>
            <a:endParaRPr lang="ru-RU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26996465"/>
              </p:ext>
            </p:extLst>
          </p:nvPr>
        </p:nvGraphicFramePr>
        <p:xfrm>
          <a:off x="685800" y="1412872"/>
          <a:ext cx="7928052" cy="4433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824">
                  <a:extLst>
                    <a:ext uri="{9D8B030D-6E8A-4147-A177-3AD203B41FA5}">
                      <a16:colId xmlns="" xmlns:a16="http://schemas.microsoft.com/office/drawing/2014/main" val="2740220399"/>
                    </a:ext>
                  </a:extLst>
                </a:gridCol>
                <a:gridCol w="3462202">
                  <a:extLst>
                    <a:ext uri="{9D8B030D-6E8A-4147-A177-3AD203B41FA5}">
                      <a16:colId xmlns="" xmlns:a16="http://schemas.microsoft.com/office/drawing/2014/main" val="3923321187"/>
                    </a:ext>
                  </a:extLst>
                </a:gridCol>
                <a:gridCol w="1725507">
                  <a:extLst>
                    <a:ext uri="{9D8B030D-6E8A-4147-A177-3AD203B41FA5}">
                      <a16:colId xmlns="" xmlns:a16="http://schemas.microsoft.com/office/drawing/2014/main" val="2220495176"/>
                    </a:ext>
                  </a:extLst>
                </a:gridCol>
                <a:gridCol w="2238519">
                  <a:extLst>
                    <a:ext uri="{9D8B030D-6E8A-4147-A177-3AD203B41FA5}">
                      <a16:colId xmlns="" xmlns:a16="http://schemas.microsoft.com/office/drawing/2014/main" val="3123901519"/>
                    </a:ext>
                  </a:extLst>
                </a:gridCol>
              </a:tblGrid>
              <a:tr h="53489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ероприятия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Ответственный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41558450"/>
                  </a:ext>
                </a:extLst>
              </a:tr>
              <a:tr h="1022164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 и печать ознакомительной брошюры.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10.07.2020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Ишмурзина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Я.Р.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06907730"/>
                  </a:ext>
                </a:extLst>
              </a:tr>
              <a:tr h="53489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 видеоролика.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31.07.2020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Мурсалимов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19006300"/>
                  </a:ext>
                </a:extLst>
              </a:tr>
              <a:tr h="1022164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Организация экскурсии по предприятию.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31.07.2020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Зайкина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С.В.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90344441"/>
                  </a:ext>
                </a:extLst>
              </a:tr>
              <a:tr h="1318921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Агитационное выступление перед вновь прибывшими работниками.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31.07.2020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Ишмурзина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Я.Р.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8049437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302548" y="566124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6863774"/>
      </p:ext>
    </p:extLst>
  </p:cSld>
  <p:clrMapOvr>
    <a:masterClrMapping/>
  </p:clrMapOvr>
  <p:transition advTm="14703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70375" y="452921"/>
            <a:ext cx="7773339" cy="815839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Бюджет проекта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02548" y="566124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397000"/>
          <a:ext cx="6334149" cy="4892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383"/>
                <a:gridCol w="2111383"/>
                <a:gridCol w="2111383"/>
              </a:tblGrid>
              <a:tr h="1009072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Статья затрат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Сумма, </a:t>
                      </a:r>
                      <a:r>
                        <a:rPr lang="ru-RU" dirty="0" err="1" smtClean="0"/>
                        <a:t>тыс.руб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Источник финансирования</a:t>
                      </a:r>
                      <a:endParaRPr lang="ru-RU" dirty="0"/>
                    </a:p>
                  </a:txBody>
                  <a:tcPr anchor="ctr"/>
                </a:tc>
              </a:tr>
              <a:tr h="737176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Заработная плата сотрудников-организаторов, водителя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6челх1=6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Работодатель</a:t>
                      </a:r>
                      <a:endParaRPr lang="ru-RU" dirty="0"/>
                    </a:p>
                  </a:txBody>
                  <a:tcPr anchor="ctr"/>
                </a:tc>
              </a:tr>
              <a:tr h="744063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Канцелярские расходы (брошюры: бумага, принтер, </a:t>
                      </a:r>
                      <a:r>
                        <a:rPr lang="ru-RU" dirty="0" err="1" smtClean="0"/>
                        <a:t>катридж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Профсоюз</a:t>
                      </a:r>
                      <a:endParaRPr lang="ru-RU" dirty="0"/>
                    </a:p>
                  </a:txBody>
                  <a:tcPr anchor="ctr"/>
                </a:tc>
              </a:tr>
              <a:tr h="744063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Сувенирная продукция(кепки)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15чел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х</a:t>
                      </a:r>
                      <a:r>
                        <a:rPr lang="ru-RU" baseline="0" dirty="0" smtClean="0"/>
                        <a:t> 0,5=7,5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Работодатель</a:t>
                      </a:r>
                      <a:endParaRPr lang="ru-RU" dirty="0"/>
                    </a:p>
                  </a:txBody>
                  <a:tcPr anchor="ctr"/>
                </a:tc>
              </a:tr>
              <a:tr h="744063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Транспортные расходы (автобус от</a:t>
                      </a:r>
                      <a:r>
                        <a:rPr lang="ru-RU" baseline="0" dirty="0" smtClean="0"/>
                        <a:t> фильтровальной до очистных)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Работодатель</a:t>
                      </a:r>
                      <a:endParaRPr lang="ru-RU" dirty="0"/>
                    </a:p>
                  </a:txBody>
                  <a:tcPr anchor="ctr"/>
                </a:tc>
              </a:tr>
              <a:tr h="744063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Итого: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26,5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15590015"/>
      </p:ext>
    </p:extLst>
  </p:cSld>
  <p:clrMapOvr>
    <a:masterClrMapping/>
  </p:clrMapOvr>
  <p:transition advTm="14125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60648"/>
            <a:ext cx="4966789" cy="792088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Анализ работы по проекту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2054" name="Picture 6" descr="https://travelgsa.nl/wp-content/uploads/2013/05/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019598" y="764704"/>
            <a:ext cx="3129742" cy="195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83568" y="1237402"/>
            <a:ext cx="6478957" cy="5359950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Удалось найти взаимопонимание с управлением по работе с персоналом. Реализация проекта будет после снятия ограничений.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Хорошие идеи работают при учете особенностей целевой аудитории 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Нашей аудиторией являются люди, ищущие стабильность, создающие домашний климат в коллективе (командная работа в сфере жизнеобеспечения эффективнее).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Сотрудники любят ясность, лаконичность. Они исполнительны, выносливы и трудолюбивы.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Воспринимают брошюры как листовки с рекламой.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Создание ролика напоминает передачу : «Алло, мы ищем таланты». Дело оказалось сложным, но выполнимым. Разработали сюжет, согласовали с режиссером и руководителем проекта. Ищем кандидатов для съемки. Монтаж видео выполнит </a:t>
            </a:r>
            <a:r>
              <a:rPr lang="ru-RU" sz="2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Радион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Мурсалимов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а музыку подберет ди-джей Общества.</a:t>
            </a:r>
          </a:p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Экскурсия для сотрудников расширена. За основу взята традиционная экскурсия по фильтровальной станции для школьников и студентов профильного направления.</a:t>
            </a: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02548" y="566124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06203469"/>
      </p:ext>
    </p:extLst>
  </p:cSld>
  <p:clrMapOvr>
    <a:masterClrMapping/>
  </p:clrMapOvr>
  <p:transition advTm="4975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20181101_1336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84305">
            <a:off x="5057874" y="4139414"/>
            <a:ext cx="3559185" cy="2669388"/>
          </a:xfrm>
        </p:spPr>
      </p:pic>
      <p:pic>
        <p:nvPicPr>
          <p:cNvPr id="6" name="Рисунок 5" descr="IMG_53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14290"/>
            <a:ext cx="7929586" cy="3576453"/>
          </a:xfrm>
          <a:prstGeom prst="rect">
            <a:avLst/>
          </a:prstGeom>
        </p:spPr>
      </p:pic>
      <p:pic>
        <p:nvPicPr>
          <p:cNvPr id="7" name="Рисунок 6" descr="DSC009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74427">
            <a:off x="809808" y="3874615"/>
            <a:ext cx="3929058" cy="2946793"/>
          </a:xfrm>
          <a:prstGeom prst="rect">
            <a:avLst/>
          </a:prstGeom>
        </p:spPr>
      </p:pic>
      <p:pic>
        <p:nvPicPr>
          <p:cNvPr id="8" name="Объект 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40346">
            <a:off x="4048026" y="3334576"/>
            <a:ext cx="1333700" cy="1310146"/>
          </a:xfrm>
          <a:prstGeom prst="rect">
            <a:avLst/>
          </a:prstGeom>
        </p:spPr>
      </p:pic>
    </p:spTree>
  </p:cSld>
  <p:clrMapOvr>
    <a:masterClrMapping/>
  </p:clrMapOvr>
  <p:transition advTm="3094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Узор_боковой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60152"/>
            <a:ext cx="8604448" cy="2436495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7773339" cy="815839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Благодарим за внимание.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 descr="IMG_95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143116"/>
            <a:ext cx="6572264" cy="438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9140760"/>
      </p:ext>
    </p:extLst>
  </p:cSld>
  <p:clrMapOvr>
    <a:masterClrMapping/>
  </p:clrMapOvr>
  <p:transition advTm="4125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1467</TotalTime>
  <Words>322</Words>
  <Application>Microsoft Office PowerPoint</Application>
  <PresentationFormat>Экран (4:3)</PresentationFormat>
  <Paragraphs>88</Paragraphs>
  <Slides>10</Slides>
  <Notes>3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«День нового сотрудника»</vt:lpstr>
      <vt:lpstr>Проблема проекта</vt:lpstr>
      <vt:lpstr>Слайд 3</vt:lpstr>
      <vt:lpstr>Информационная брошюра</vt:lpstr>
      <vt:lpstr>Экскурсия по предприятию</vt:lpstr>
      <vt:lpstr>График разработки проекта</vt:lpstr>
      <vt:lpstr>Бюджет проекта</vt:lpstr>
      <vt:lpstr>Анализ работы по проекту</vt:lpstr>
      <vt:lpstr>Слайд 9</vt:lpstr>
      <vt:lpstr>Благодарим за внимание.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«Совершенствование технологии очистки сочных вод на стадии обеззараживания ооо «новогор-прикамье»</dc:title>
  <dc:creator>Виталий</dc:creator>
  <cp:lastModifiedBy>Svetlana</cp:lastModifiedBy>
  <cp:revision>82</cp:revision>
  <dcterms:created xsi:type="dcterms:W3CDTF">2016-06-21T16:46:10Z</dcterms:created>
  <dcterms:modified xsi:type="dcterms:W3CDTF">2020-07-01T18:43:24Z</dcterms:modified>
</cp:coreProperties>
</file>