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7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78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>
        <p:scale>
          <a:sx n="100" d="100"/>
          <a:sy n="100" d="100"/>
        </p:scale>
        <p:origin x="134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85B1FA2-29EF-4E2D-8611-D06E57D7C4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B18656D-69A0-41FA-8B4D-CF65977CC6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15EAAD4-F921-4163-918B-739F3F7B9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77DE4C5-5AF9-4E58-99CE-D8E14BB9B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ABF0D00-4D2A-4ABE-838A-039B10B27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345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6B9407-37D2-4D76-AAE2-31960A3F9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021EDC5-A9AC-4F1D-BB3C-E4A69C9E3E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CBB995B-6480-4FD8-9088-A26322E87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5238C4E-ACCF-441D-A598-56DD10039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E8538D8-6FC8-4709-85D2-751905044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807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C0F3E5-D4D3-4050-AB99-27C90B702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0115773-0169-4191-91F6-D09C436F21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12DD259-62DA-48FB-BC28-62820011F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D48E191-89F9-424A-A4B8-D9BDD4B61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430E49-3FE9-44AC-8EE8-93F94D0B1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936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0F7D59-F7BE-472A-8FED-4CC58E828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E7A5071-3D3C-4E4E-8836-8F111E8A40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4F48762-DABE-45B6-A177-9F3EBF38C1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D2E2FA8-C181-49D4-A1A3-6145AE7A1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F99E1CD-606C-430C-8422-0586274F6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59E51F9-CCBF-4E22-8302-3C6AC40CB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459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707CC5-4B39-48BF-ABC6-532D49A5D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8DF8F86-3478-4590-98F6-4DC134B7DD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5B5D8FAC-6023-455D-896D-FDF40BB838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D300A657-B248-4734-8583-0C07B0C05B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975208E0-1179-40A9-95A3-A2FB83F4F2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D33123D4-679D-43F0-99C3-98F1D7C9A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16FE611-8AF4-41A5-9884-8226281D5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D31E0543-B1F2-4F24-8D3C-CEBC96967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395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A0C6F2-D113-4839-BE76-3DE5F37D6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011A765F-867C-473C-81E5-5CF080779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3F750BA3-4488-4C68-8945-28F7A6F72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010761C-DA26-4AF4-9720-F162DEA17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932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E438BA65-AE47-47DD-9DC3-99E4FA05D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96D6D988-5700-4F4A-AD63-F2282230B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794C492-2899-4433-995F-087606814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702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8F24C9-EFF6-4101-8F82-5E6BDE924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92E6F16-A892-45A3-8EFC-A72018413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681A53C-B19A-4AA1-9032-A99253FE1A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868275D-2DBC-4EBF-A047-D1F6122BD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D8659C0-A65F-432E-A753-E1B4A010C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5E28211-B54A-4BC4-9BEE-40D527FD7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197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33268F5-373A-4A5A-9E1C-FCBAF5151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85DC233A-3505-42BC-82E1-F5DFC00B0F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356DC5A9-6AC0-4201-8DA8-E59D7814D5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7E02795-BF2D-46F2-8601-D6EAAA6F3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22E15AD-C40E-4EF9-B87C-C4DCEFF5C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A84EB25-A40B-4E7C-98F1-B553EFEBC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64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365AC-E285-42E5-AA98-CDC83D3B2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FCD514A-FDF7-450D-9CF3-01AB33ABD6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6B5F506-A3B4-4B81-81A2-84E02BA52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B577BEA-607D-41C1-A96E-47BE4F1A3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D6CC2BE-47A3-4220-9359-B2DD6627C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8819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9AAD3ADD-9E86-4006-9126-8E7BA3EB07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6B41B5F-BD69-4862-8AA9-3A28DA4259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FCF1FED-0F92-47A0-A7A1-46B491D84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EB01130-870F-451B-9968-C86A57013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3B03402-FC87-4803-9719-981C679D0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413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82C2DFA-5239-462F-80D7-11E518B7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0D62619-A875-494C-8E45-AB558E8E19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0AA4A9D-248C-42BB-B616-B50933A5F1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51206-2666-4E7C-8289-EF3019D7D9C3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300E7A4-D1E0-4975-89DE-CB66A9736F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3DB9C1B-9573-497B-9925-0969B78E12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86B38-7409-493A-9258-E110117692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007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4.png"/><Relationship Id="rId7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4.png"/><Relationship Id="rId7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EDFCB08-E876-4535-B7DA-5E28CFE07C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F2CAF37-9C92-47D1-A5F6-42113C5442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87149"/>
            <a:ext cx="12174854" cy="37708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EB94BEA-75B0-4235-A37A-3199016E2626}"/>
              </a:ext>
            </a:extLst>
          </p:cNvPr>
          <p:cNvSpPr txBox="1"/>
          <p:nvPr/>
        </p:nvSpPr>
        <p:spPr>
          <a:xfrm>
            <a:off x="2974946" y="2366744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i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Профсоюзная волна добра</a:t>
            </a:r>
            <a:endParaRPr lang="ru-RU" sz="440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D4E468A-4590-42F9-81C5-36E44E08D7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8DA94B9E-7C28-495C-B4F8-42CA95D3AA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095" y="-2819128"/>
            <a:ext cx="6248128" cy="624812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183CA07-F576-4F34-83D1-1DE6FFCFAF8B}"/>
              </a:ext>
            </a:extLst>
          </p:cNvPr>
          <p:cNvSpPr txBox="1"/>
          <p:nvPr/>
        </p:nvSpPr>
        <p:spPr>
          <a:xfrm>
            <a:off x="2974946" y="3429000"/>
            <a:ext cx="4266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АО «Газпром газораспределение Пермь» 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Филиал в г. Пермь</a:t>
            </a:r>
          </a:p>
        </p:txBody>
      </p:sp>
    </p:spTree>
    <p:extLst>
      <p:ext uri="{BB962C8B-B14F-4D97-AF65-F5344CB8AC3E}">
        <p14:creationId xmlns:p14="http://schemas.microsoft.com/office/powerpoint/2010/main" val="138712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B982BD60-139D-4047-894F-04C967609A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87149"/>
            <a:ext cx="12174854" cy="377085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145D870-8DFD-4AB0-861B-6A105FBBDAF7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i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Наша команда</a:t>
            </a:r>
            <a:endParaRPr lang="ru-RU" sz="440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E207C1AD-7279-480F-9A2D-51DAEDE4C8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8344" y="1714500"/>
            <a:ext cx="6096000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95437A3-E4EB-4DAE-9734-57998F68D19C}"/>
              </a:ext>
            </a:extLst>
          </p:cNvPr>
          <p:cNvSpPr txBox="1"/>
          <p:nvPr/>
        </p:nvSpPr>
        <p:spPr>
          <a:xfrm>
            <a:off x="1529241" y="1776899"/>
            <a:ext cx="5752227" cy="224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24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Поршнева Диана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24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Николаева Юлия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24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Дружинина Мария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24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Звягин Кирилл</a:t>
            </a:r>
          </a:p>
        </p:txBody>
      </p:sp>
    </p:spTree>
    <p:extLst>
      <p:ext uri="{BB962C8B-B14F-4D97-AF65-F5344CB8AC3E}">
        <p14:creationId xmlns:p14="http://schemas.microsoft.com/office/powerpoint/2010/main" val="314860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145D870-8DFD-4AB0-861B-6A105FBBDAF7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i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Мы провели опрос</a:t>
            </a:r>
            <a:endParaRPr lang="ru-RU" sz="440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1026" name="Picture 2" descr="Диаграмма ответов в Формах. Вопрос: Знаете ли вы о деятельности профсоюза?. Количество ответов: 70 ответов.">
            <a:extLst>
              <a:ext uri="{FF2B5EF4-FFF2-40B4-BE49-F238E27FC236}">
                <a16:creationId xmlns:a16="http://schemas.microsoft.com/office/drawing/2014/main" xmlns="" id="{D8035738-6B40-4C55-B05F-275B511720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53" y="1286325"/>
            <a:ext cx="7564006" cy="332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pic>
        <p:nvPicPr>
          <p:cNvPr id="1028" name="Picture 4" descr="Диаграмма ответов в Формах. Вопрос: Хотели бы в участвовать в деятельности профсоюза?. Количество ответов: 70 ответов.">
            <a:extLst>
              <a:ext uri="{FF2B5EF4-FFF2-40B4-BE49-F238E27FC236}">
                <a16:creationId xmlns:a16="http://schemas.microsoft.com/office/drawing/2014/main" xmlns="" id="{9DA3C32A-AEBE-4CD4-A008-DF1361A4E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867" y="3017572"/>
            <a:ext cx="6805133" cy="2862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18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145D870-8DFD-4AB0-861B-6A105FBBDAF7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i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 и задачи</a:t>
            </a:r>
            <a:endParaRPr lang="ru-RU" sz="440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FECCFB0-7ED1-4AE6-9BE3-1C8D3F29B9CA}"/>
              </a:ext>
            </a:extLst>
          </p:cNvPr>
          <p:cNvSpPr txBox="1"/>
          <p:nvPr/>
        </p:nvSpPr>
        <p:spPr>
          <a:xfrm>
            <a:off x="5516" y="1371273"/>
            <a:ext cx="11907124" cy="742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Цель</a:t>
            </a:r>
            <a:r>
              <a:rPr lang="ru-RU" sz="32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: увеличить интерес сотрудников к деятельности профсоюза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2480DCC-4B38-438C-A748-A89245F656D1}"/>
              </a:ext>
            </a:extLst>
          </p:cNvPr>
          <p:cNvSpPr txBox="1"/>
          <p:nvPr/>
        </p:nvSpPr>
        <p:spPr>
          <a:xfrm>
            <a:off x="5516" y="2229630"/>
            <a:ext cx="11907124" cy="2219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Задачи</a:t>
            </a:r>
            <a:r>
              <a:rPr lang="ru-RU" sz="32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ru-RU" sz="32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1. Проведение тематического мастер-класса</a:t>
            </a:r>
          </a:p>
          <a:p>
            <a:pPr>
              <a:lnSpc>
                <a:spcPct val="150000"/>
              </a:lnSpc>
            </a:pPr>
            <a:r>
              <a:rPr lang="ru-RU" sz="32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2. Участие в мероприятии благотворительного фонда </a:t>
            </a:r>
            <a:r>
              <a:rPr lang="en-US" sz="32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“</a:t>
            </a:r>
            <a:r>
              <a:rPr lang="ru-RU" sz="32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Отчизна</a:t>
            </a:r>
            <a:r>
              <a:rPr lang="en-US" sz="32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”</a:t>
            </a:r>
            <a:endParaRPr lang="ru-RU" sz="320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51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grpSp>
        <p:nvGrpSpPr>
          <p:cNvPr id="13" name="Group 34">
            <a:extLst>
              <a:ext uri="{FF2B5EF4-FFF2-40B4-BE49-F238E27FC236}">
                <a16:creationId xmlns:a16="http://schemas.microsoft.com/office/drawing/2014/main" xmlns="" id="{4B74BB6D-872C-486A-9056-82463BECD6FF}"/>
              </a:ext>
            </a:extLst>
          </p:cNvPr>
          <p:cNvGrpSpPr/>
          <p:nvPr/>
        </p:nvGrpSpPr>
        <p:grpSpPr>
          <a:xfrm>
            <a:off x="1415834" y="1586711"/>
            <a:ext cx="9672353" cy="3763688"/>
            <a:chOff x="509823" y="2548624"/>
            <a:chExt cx="9672353" cy="3763688"/>
          </a:xfrm>
        </p:grpSpPr>
        <p:grpSp>
          <p:nvGrpSpPr>
            <p:cNvPr id="14" name="Group 3">
              <a:extLst>
                <a:ext uri="{FF2B5EF4-FFF2-40B4-BE49-F238E27FC236}">
                  <a16:creationId xmlns:a16="http://schemas.microsoft.com/office/drawing/2014/main" xmlns="" id="{4F177E2C-7D4A-44B9-90A7-E959A49FAF07}"/>
                </a:ext>
              </a:extLst>
            </p:cNvPr>
            <p:cNvGrpSpPr/>
            <p:nvPr/>
          </p:nvGrpSpPr>
          <p:grpSpPr>
            <a:xfrm>
              <a:off x="509823" y="4231637"/>
              <a:ext cx="2136335" cy="510212"/>
              <a:chOff x="0" y="0"/>
              <a:chExt cx="26710724" cy="6379210"/>
            </a:xfrm>
          </p:grpSpPr>
          <p:sp>
            <p:nvSpPr>
              <p:cNvPr id="43" name="Freeform 4">
                <a:extLst>
                  <a:ext uri="{FF2B5EF4-FFF2-40B4-BE49-F238E27FC236}">
                    <a16:creationId xmlns:a16="http://schemas.microsoft.com/office/drawing/2014/main" xmlns="" id="{25DAB648-9B1C-4D38-8B98-12A4BFED7624}"/>
                  </a:ext>
                </a:extLst>
              </p:cNvPr>
              <p:cNvSpPr/>
              <p:nvPr/>
            </p:nvSpPr>
            <p:spPr>
              <a:xfrm>
                <a:off x="0" y="0"/>
                <a:ext cx="26710724" cy="6379210"/>
              </a:xfrm>
              <a:custGeom>
                <a:avLst/>
                <a:gdLst/>
                <a:ahLst/>
                <a:cxnLst/>
                <a:rect l="l" t="t" r="r" b="b"/>
                <a:pathLst>
                  <a:path w="26710723" h="6379210">
                    <a:moveTo>
                      <a:pt x="20027460" y="0"/>
                    </a:moveTo>
                    <a:lnTo>
                      <a:pt x="7638126" y="0"/>
                    </a:lnTo>
                    <a:lnTo>
                      <a:pt x="6708925" y="7620"/>
                    </a:lnTo>
                    <a:lnTo>
                      <a:pt x="0" y="6379210"/>
                    </a:lnTo>
                    <a:lnTo>
                      <a:pt x="20064814" y="6379210"/>
                    </a:lnTo>
                    <a:lnTo>
                      <a:pt x="26710723" y="0"/>
                    </a:lnTo>
                    <a:close/>
                  </a:path>
                </a:pathLst>
              </a:custGeom>
              <a:solidFill>
                <a:srgbClr val="1E78B5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</p:sp>
        </p:grpSp>
        <p:grpSp>
          <p:nvGrpSpPr>
            <p:cNvPr id="15" name="Group 5">
              <a:extLst>
                <a:ext uri="{FF2B5EF4-FFF2-40B4-BE49-F238E27FC236}">
                  <a16:creationId xmlns:a16="http://schemas.microsoft.com/office/drawing/2014/main" xmlns="" id="{A047E1B5-D5E6-43D4-933C-072C660D459D}"/>
                </a:ext>
              </a:extLst>
            </p:cNvPr>
            <p:cNvGrpSpPr/>
            <p:nvPr/>
          </p:nvGrpSpPr>
          <p:grpSpPr>
            <a:xfrm>
              <a:off x="2293113" y="4231637"/>
              <a:ext cx="2136335" cy="510212"/>
              <a:chOff x="0" y="0"/>
              <a:chExt cx="26710724" cy="6379210"/>
            </a:xfrm>
          </p:grpSpPr>
          <p:sp>
            <p:nvSpPr>
              <p:cNvPr id="42" name="Freeform 6">
                <a:extLst>
                  <a:ext uri="{FF2B5EF4-FFF2-40B4-BE49-F238E27FC236}">
                    <a16:creationId xmlns:a16="http://schemas.microsoft.com/office/drawing/2014/main" xmlns="" id="{C36B4D0B-ABBA-481D-8DD1-6A58E40BAF3B}"/>
                  </a:ext>
                </a:extLst>
              </p:cNvPr>
              <p:cNvSpPr/>
              <p:nvPr/>
            </p:nvSpPr>
            <p:spPr>
              <a:xfrm>
                <a:off x="0" y="0"/>
                <a:ext cx="26710723" cy="6379210"/>
              </a:xfrm>
              <a:custGeom>
                <a:avLst/>
                <a:gdLst/>
                <a:ahLst/>
                <a:cxnLst/>
                <a:rect l="l" t="t" r="r" b="b"/>
                <a:pathLst>
                  <a:path w="26710723" h="6379210">
                    <a:moveTo>
                      <a:pt x="20027460" y="0"/>
                    </a:moveTo>
                    <a:lnTo>
                      <a:pt x="7638126" y="0"/>
                    </a:lnTo>
                    <a:lnTo>
                      <a:pt x="6708925" y="7620"/>
                    </a:lnTo>
                    <a:lnTo>
                      <a:pt x="0" y="6379210"/>
                    </a:lnTo>
                    <a:lnTo>
                      <a:pt x="20064814" y="6379210"/>
                    </a:lnTo>
                    <a:lnTo>
                      <a:pt x="26710723" y="0"/>
                    </a:lnTo>
                    <a:close/>
                  </a:path>
                </a:pathLst>
              </a:custGeom>
              <a:solidFill>
                <a:srgbClr val="9F9F9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</p:sp>
        </p:grpSp>
        <p:grpSp>
          <p:nvGrpSpPr>
            <p:cNvPr id="16" name="Group 7">
              <a:extLst>
                <a:ext uri="{FF2B5EF4-FFF2-40B4-BE49-F238E27FC236}">
                  <a16:creationId xmlns:a16="http://schemas.microsoft.com/office/drawing/2014/main" xmlns="" id="{741CFD98-5882-4836-945E-D7D7EC3574DC}"/>
                </a:ext>
              </a:extLst>
            </p:cNvPr>
            <p:cNvGrpSpPr/>
            <p:nvPr/>
          </p:nvGrpSpPr>
          <p:grpSpPr>
            <a:xfrm>
              <a:off x="4076402" y="4231637"/>
              <a:ext cx="2136335" cy="510212"/>
              <a:chOff x="0" y="0"/>
              <a:chExt cx="26710724" cy="6379210"/>
            </a:xfrm>
          </p:grpSpPr>
          <p:sp>
            <p:nvSpPr>
              <p:cNvPr id="41" name="Freeform 8">
                <a:extLst>
                  <a:ext uri="{FF2B5EF4-FFF2-40B4-BE49-F238E27FC236}">
                    <a16:creationId xmlns:a16="http://schemas.microsoft.com/office/drawing/2014/main" xmlns="" id="{F4125067-FA20-458F-A5CD-DBC1B71A7CCC}"/>
                  </a:ext>
                </a:extLst>
              </p:cNvPr>
              <p:cNvSpPr/>
              <p:nvPr/>
            </p:nvSpPr>
            <p:spPr>
              <a:xfrm>
                <a:off x="0" y="0"/>
                <a:ext cx="26710723" cy="6379210"/>
              </a:xfrm>
              <a:custGeom>
                <a:avLst/>
                <a:gdLst/>
                <a:ahLst/>
                <a:cxnLst/>
                <a:rect l="l" t="t" r="r" b="b"/>
                <a:pathLst>
                  <a:path w="26710723" h="6379210">
                    <a:moveTo>
                      <a:pt x="20027460" y="0"/>
                    </a:moveTo>
                    <a:lnTo>
                      <a:pt x="7638126" y="0"/>
                    </a:lnTo>
                    <a:lnTo>
                      <a:pt x="6708925" y="7620"/>
                    </a:lnTo>
                    <a:lnTo>
                      <a:pt x="0" y="6379210"/>
                    </a:lnTo>
                    <a:lnTo>
                      <a:pt x="20064814" y="6379210"/>
                    </a:lnTo>
                    <a:lnTo>
                      <a:pt x="26710723" y="0"/>
                    </a:lnTo>
                    <a:close/>
                  </a:path>
                </a:pathLst>
              </a:custGeom>
              <a:solidFill>
                <a:srgbClr val="1E78B5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</p:sp>
        </p:grpSp>
        <p:grpSp>
          <p:nvGrpSpPr>
            <p:cNvPr id="17" name="Group 9">
              <a:extLst>
                <a:ext uri="{FF2B5EF4-FFF2-40B4-BE49-F238E27FC236}">
                  <a16:creationId xmlns:a16="http://schemas.microsoft.com/office/drawing/2014/main" xmlns="" id="{51419885-08C5-4E49-B243-688E09A68B67}"/>
                </a:ext>
              </a:extLst>
            </p:cNvPr>
            <p:cNvGrpSpPr/>
            <p:nvPr/>
          </p:nvGrpSpPr>
          <p:grpSpPr>
            <a:xfrm>
              <a:off x="5859692" y="4147993"/>
              <a:ext cx="2224458" cy="684520"/>
              <a:chOff x="0" y="-1045806"/>
              <a:chExt cx="27812531" cy="8558593"/>
            </a:xfrm>
          </p:grpSpPr>
          <p:sp>
            <p:nvSpPr>
              <p:cNvPr id="40" name="Freeform 10">
                <a:extLst>
                  <a:ext uri="{FF2B5EF4-FFF2-40B4-BE49-F238E27FC236}">
                    <a16:creationId xmlns:a16="http://schemas.microsoft.com/office/drawing/2014/main" xmlns="" id="{869D471E-0063-4067-95C8-3AA2CF97EFA3}"/>
                  </a:ext>
                </a:extLst>
              </p:cNvPr>
              <p:cNvSpPr/>
              <p:nvPr/>
            </p:nvSpPr>
            <p:spPr>
              <a:xfrm>
                <a:off x="0" y="-1045806"/>
                <a:ext cx="27812531" cy="8558593"/>
              </a:xfrm>
              <a:custGeom>
                <a:avLst/>
                <a:gdLst/>
                <a:ahLst/>
                <a:cxnLst/>
                <a:rect l="l" t="t" r="r" b="b"/>
                <a:pathLst>
                  <a:path w="26710723" h="6379210">
                    <a:moveTo>
                      <a:pt x="20027460" y="0"/>
                    </a:moveTo>
                    <a:lnTo>
                      <a:pt x="7638126" y="0"/>
                    </a:lnTo>
                    <a:lnTo>
                      <a:pt x="6708925" y="7620"/>
                    </a:lnTo>
                    <a:lnTo>
                      <a:pt x="0" y="6379210"/>
                    </a:lnTo>
                    <a:lnTo>
                      <a:pt x="20064814" y="6379210"/>
                    </a:lnTo>
                    <a:lnTo>
                      <a:pt x="26710723" y="0"/>
                    </a:lnTo>
                    <a:close/>
                  </a:path>
                </a:pathLst>
              </a:custGeom>
              <a:solidFill>
                <a:srgbClr val="9F9F9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</p:sp>
        </p:grpSp>
        <p:sp>
          <p:nvSpPr>
            <p:cNvPr id="18" name="TextBox 11">
              <a:extLst>
                <a:ext uri="{FF2B5EF4-FFF2-40B4-BE49-F238E27FC236}">
                  <a16:creationId xmlns:a16="http://schemas.microsoft.com/office/drawing/2014/main" xmlns="" id="{2F751E3B-A0CE-4854-ABFF-0B1216BA2A65}"/>
                </a:ext>
              </a:extLst>
            </p:cNvPr>
            <p:cNvSpPr txBox="1"/>
            <p:nvPr/>
          </p:nvSpPr>
          <p:spPr>
            <a:xfrm>
              <a:off x="674655" y="4320638"/>
              <a:ext cx="1806671" cy="29045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5"/>
                </a:lnSpc>
              </a:pPr>
              <a:r>
                <a:rPr lang="ru-RU" sz="1689" dirty="0">
                  <a:solidFill>
                    <a:srgbClr val="FFFFFF"/>
                  </a:solidFill>
                  <a:latin typeface="Public Sans Bold"/>
                </a:rPr>
                <a:t>17.11 - 24.11</a:t>
              </a:r>
              <a:endParaRPr lang="en-US" sz="1689" dirty="0">
                <a:solidFill>
                  <a:srgbClr val="FFFFFF"/>
                </a:solidFill>
                <a:latin typeface="Public Sans Bold"/>
              </a:endParaRPr>
            </a:p>
          </p:txBody>
        </p:sp>
        <p:sp>
          <p:nvSpPr>
            <p:cNvPr id="19" name="AutoShape 12">
              <a:extLst>
                <a:ext uri="{FF2B5EF4-FFF2-40B4-BE49-F238E27FC236}">
                  <a16:creationId xmlns:a16="http://schemas.microsoft.com/office/drawing/2014/main" xmlns="" id="{6D1B3337-6EC9-4ED9-95AF-835045DE9A0E}"/>
                </a:ext>
              </a:extLst>
            </p:cNvPr>
            <p:cNvSpPr/>
            <p:nvPr/>
          </p:nvSpPr>
          <p:spPr>
            <a:xfrm rot="-5400000">
              <a:off x="225200" y="3409170"/>
              <a:ext cx="1656430" cy="0"/>
            </a:xfrm>
            <a:prstGeom prst="line">
              <a:avLst/>
            </a:prstGeom>
            <a:ln w="9525" cap="rnd">
              <a:solidFill>
                <a:srgbClr val="D9D9D9"/>
              </a:solidFill>
              <a:prstDash val="solid"/>
              <a:headEnd type="none" w="sm" len="sm"/>
              <a:tailEnd type="oval" w="lg" len="lg"/>
            </a:ln>
          </p:spPr>
        </p:sp>
        <p:grpSp>
          <p:nvGrpSpPr>
            <p:cNvPr id="20" name="Group 13">
              <a:extLst>
                <a:ext uri="{FF2B5EF4-FFF2-40B4-BE49-F238E27FC236}">
                  <a16:creationId xmlns:a16="http://schemas.microsoft.com/office/drawing/2014/main" xmlns="" id="{EDA6FC69-E8A8-4A2E-AC88-A08C794775D0}"/>
                </a:ext>
              </a:extLst>
            </p:cNvPr>
            <p:cNvGrpSpPr/>
            <p:nvPr/>
          </p:nvGrpSpPr>
          <p:grpSpPr>
            <a:xfrm>
              <a:off x="7708994" y="4222117"/>
              <a:ext cx="2136335" cy="510212"/>
              <a:chOff x="825364" y="-119029"/>
              <a:chExt cx="26710724" cy="6379210"/>
            </a:xfrm>
          </p:grpSpPr>
          <p:sp>
            <p:nvSpPr>
              <p:cNvPr id="39" name="Freeform 14">
                <a:extLst>
                  <a:ext uri="{FF2B5EF4-FFF2-40B4-BE49-F238E27FC236}">
                    <a16:creationId xmlns:a16="http://schemas.microsoft.com/office/drawing/2014/main" xmlns="" id="{896F5ADE-D18D-4400-9CD6-41EA7D416C30}"/>
                  </a:ext>
                </a:extLst>
              </p:cNvPr>
              <p:cNvSpPr/>
              <p:nvPr/>
            </p:nvSpPr>
            <p:spPr>
              <a:xfrm>
                <a:off x="825364" y="-119029"/>
                <a:ext cx="26710724" cy="6379210"/>
              </a:xfrm>
              <a:custGeom>
                <a:avLst/>
                <a:gdLst/>
                <a:ahLst/>
                <a:cxnLst/>
                <a:rect l="l" t="t" r="r" b="b"/>
                <a:pathLst>
                  <a:path w="26710723" h="6379210">
                    <a:moveTo>
                      <a:pt x="20027460" y="0"/>
                    </a:moveTo>
                    <a:lnTo>
                      <a:pt x="7638126" y="0"/>
                    </a:lnTo>
                    <a:lnTo>
                      <a:pt x="6708925" y="7620"/>
                    </a:lnTo>
                    <a:lnTo>
                      <a:pt x="0" y="6379210"/>
                    </a:lnTo>
                    <a:lnTo>
                      <a:pt x="20064814" y="6379210"/>
                    </a:lnTo>
                    <a:lnTo>
                      <a:pt x="26710723" y="0"/>
                    </a:lnTo>
                    <a:close/>
                  </a:path>
                </a:pathLst>
              </a:custGeom>
              <a:solidFill>
                <a:srgbClr val="1E78B5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</p:sp>
        </p:grpSp>
        <p:sp>
          <p:nvSpPr>
            <p:cNvPr id="21" name="TextBox 15">
              <a:extLst>
                <a:ext uri="{FF2B5EF4-FFF2-40B4-BE49-F238E27FC236}">
                  <a16:creationId xmlns:a16="http://schemas.microsoft.com/office/drawing/2014/main" xmlns="" id="{ECAB0AAB-D68C-4412-9D9D-ECEC38A3BFC3}"/>
                </a:ext>
              </a:extLst>
            </p:cNvPr>
            <p:cNvSpPr txBox="1"/>
            <p:nvPr/>
          </p:nvSpPr>
          <p:spPr>
            <a:xfrm>
              <a:off x="2457945" y="4320638"/>
              <a:ext cx="1806671" cy="29045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5"/>
                </a:lnSpc>
              </a:pPr>
              <a:r>
                <a:rPr lang="ru-RU" sz="1689" dirty="0">
                  <a:solidFill>
                    <a:srgbClr val="FFFFFF"/>
                  </a:solidFill>
                  <a:latin typeface="Public Sans Bold"/>
                </a:rPr>
                <a:t>24.11 - 01.12</a:t>
              </a:r>
              <a:endParaRPr lang="en-US" sz="1689" dirty="0">
                <a:solidFill>
                  <a:srgbClr val="FFFFFF"/>
                </a:solidFill>
                <a:latin typeface="Public Sans Bold"/>
              </a:endParaRPr>
            </a:p>
          </p:txBody>
        </p:sp>
        <p:sp>
          <p:nvSpPr>
            <p:cNvPr id="22" name="TextBox 16">
              <a:extLst>
                <a:ext uri="{FF2B5EF4-FFF2-40B4-BE49-F238E27FC236}">
                  <a16:creationId xmlns:a16="http://schemas.microsoft.com/office/drawing/2014/main" xmlns="" id="{5C885C50-5C49-4100-A650-14135CBE73D2}"/>
                </a:ext>
              </a:extLst>
            </p:cNvPr>
            <p:cNvSpPr txBox="1"/>
            <p:nvPr/>
          </p:nvSpPr>
          <p:spPr>
            <a:xfrm>
              <a:off x="4241234" y="4320638"/>
              <a:ext cx="1806671" cy="29045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5"/>
                </a:lnSpc>
              </a:pPr>
              <a:r>
                <a:rPr lang="ru-RU" sz="1689" dirty="0">
                  <a:solidFill>
                    <a:srgbClr val="FFFFFF"/>
                  </a:solidFill>
                  <a:latin typeface="Public Sans Bold"/>
                </a:rPr>
                <a:t>01.12 – 11.12</a:t>
              </a:r>
              <a:endParaRPr lang="en-US" sz="1689" dirty="0">
                <a:solidFill>
                  <a:srgbClr val="FFFFFF"/>
                </a:solidFill>
                <a:latin typeface="Public Sans Bold"/>
              </a:endParaRPr>
            </a:p>
          </p:txBody>
        </p:sp>
        <p:sp>
          <p:nvSpPr>
            <p:cNvPr id="23" name="TextBox 17">
              <a:extLst>
                <a:ext uri="{FF2B5EF4-FFF2-40B4-BE49-F238E27FC236}">
                  <a16:creationId xmlns:a16="http://schemas.microsoft.com/office/drawing/2014/main" xmlns="" id="{C79CB65E-A72C-4C00-A85E-87C6CF239320}"/>
                </a:ext>
              </a:extLst>
            </p:cNvPr>
            <p:cNvSpPr txBox="1"/>
            <p:nvPr/>
          </p:nvSpPr>
          <p:spPr>
            <a:xfrm>
              <a:off x="6024523" y="4320638"/>
              <a:ext cx="1806671" cy="29045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5"/>
                </a:lnSpc>
              </a:pPr>
              <a:r>
                <a:rPr lang="ru-RU" b="1" dirty="0">
                  <a:solidFill>
                    <a:srgbClr val="FFFFFF"/>
                  </a:solidFill>
                  <a:latin typeface="Public Sans Bold"/>
                </a:rPr>
                <a:t>12.12</a:t>
              </a:r>
              <a:endParaRPr lang="en-US" b="1" dirty="0">
                <a:solidFill>
                  <a:srgbClr val="FFFFFF"/>
                </a:solidFill>
                <a:latin typeface="Public Sans Bold"/>
              </a:endParaRPr>
            </a:p>
          </p:txBody>
        </p:sp>
        <p:sp>
          <p:nvSpPr>
            <p:cNvPr id="24" name="TextBox 18">
              <a:extLst>
                <a:ext uri="{FF2B5EF4-FFF2-40B4-BE49-F238E27FC236}">
                  <a16:creationId xmlns:a16="http://schemas.microsoft.com/office/drawing/2014/main" xmlns="" id="{ADE52DE7-F246-4822-A113-26129E1EBA03}"/>
                </a:ext>
              </a:extLst>
            </p:cNvPr>
            <p:cNvSpPr txBox="1"/>
            <p:nvPr/>
          </p:nvSpPr>
          <p:spPr>
            <a:xfrm>
              <a:off x="7873825" y="4320638"/>
              <a:ext cx="1806671" cy="29045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5"/>
                </a:lnSpc>
              </a:pPr>
              <a:r>
                <a:rPr lang="ru-RU" sz="1689" dirty="0">
                  <a:solidFill>
                    <a:srgbClr val="FFFFFF"/>
                  </a:solidFill>
                  <a:latin typeface="Public Sans Bold"/>
                </a:rPr>
                <a:t>23.12</a:t>
              </a:r>
              <a:endParaRPr lang="en-US" sz="1689" dirty="0">
                <a:solidFill>
                  <a:srgbClr val="FFFFFF"/>
                </a:solidFill>
                <a:latin typeface="Public Sans Bold"/>
              </a:endParaRPr>
            </a:p>
          </p:txBody>
        </p:sp>
        <p:sp>
          <p:nvSpPr>
            <p:cNvPr id="25" name="AutoShape 19">
              <a:extLst>
                <a:ext uri="{FF2B5EF4-FFF2-40B4-BE49-F238E27FC236}">
                  <a16:creationId xmlns:a16="http://schemas.microsoft.com/office/drawing/2014/main" xmlns="" id="{57ADA040-B203-45BC-9204-0FF2A0118108}"/>
                </a:ext>
              </a:extLst>
            </p:cNvPr>
            <p:cNvSpPr/>
            <p:nvPr/>
          </p:nvSpPr>
          <p:spPr>
            <a:xfrm rot="-5411930">
              <a:off x="3816247" y="3409180"/>
              <a:ext cx="1656420" cy="0"/>
            </a:xfrm>
            <a:prstGeom prst="line">
              <a:avLst/>
            </a:prstGeom>
            <a:ln w="9525" cap="rnd">
              <a:solidFill>
                <a:srgbClr val="D9D9D9"/>
              </a:solidFill>
              <a:prstDash val="solid"/>
              <a:headEnd type="none" w="sm" len="sm"/>
              <a:tailEnd type="oval" w="lg" len="lg"/>
            </a:ln>
          </p:spPr>
        </p:sp>
        <p:sp>
          <p:nvSpPr>
            <p:cNvPr id="26" name="AutoShape 20">
              <a:extLst>
                <a:ext uri="{FF2B5EF4-FFF2-40B4-BE49-F238E27FC236}">
                  <a16:creationId xmlns:a16="http://schemas.microsoft.com/office/drawing/2014/main" xmlns="" id="{3D19DEDF-1450-486C-84DB-5B58B3199D43}"/>
                </a:ext>
              </a:extLst>
            </p:cNvPr>
            <p:cNvSpPr/>
            <p:nvPr/>
          </p:nvSpPr>
          <p:spPr>
            <a:xfrm rot="-5400000">
              <a:off x="7373429" y="3409180"/>
              <a:ext cx="1656410" cy="0"/>
            </a:xfrm>
            <a:prstGeom prst="line">
              <a:avLst/>
            </a:prstGeom>
            <a:ln w="9525" cap="rnd">
              <a:solidFill>
                <a:srgbClr val="D9D9D9"/>
              </a:solidFill>
              <a:prstDash val="solid"/>
              <a:headEnd type="none" w="sm" len="sm"/>
              <a:tailEnd type="oval" w="lg" len="lg"/>
            </a:ln>
          </p:spPr>
        </p:sp>
        <p:sp>
          <p:nvSpPr>
            <p:cNvPr id="27" name="AutoShape 21">
              <a:extLst>
                <a:ext uri="{FF2B5EF4-FFF2-40B4-BE49-F238E27FC236}">
                  <a16:creationId xmlns:a16="http://schemas.microsoft.com/office/drawing/2014/main" xmlns="" id="{AA979762-9BF2-40D6-A844-82DC00EE636E}"/>
                </a:ext>
              </a:extLst>
            </p:cNvPr>
            <p:cNvSpPr/>
            <p:nvPr/>
          </p:nvSpPr>
          <p:spPr>
            <a:xfrm rot="-5413200">
              <a:off x="1587200" y="5484648"/>
              <a:ext cx="1497107" cy="0"/>
            </a:xfrm>
            <a:prstGeom prst="line">
              <a:avLst/>
            </a:prstGeom>
            <a:ln w="9525" cap="rnd">
              <a:solidFill>
                <a:srgbClr val="D9D9D9"/>
              </a:solidFill>
              <a:prstDash val="solid"/>
              <a:headEnd type="oval" w="lg" len="lg"/>
              <a:tailEnd type="none" w="sm" len="sm"/>
            </a:ln>
          </p:spPr>
        </p:sp>
        <p:sp>
          <p:nvSpPr>
            <p:cNvPr id="28" name="AutoShape 22">
              <a:extLst>
                <a:ext uri="{FF2B5EF4-FFF2-40B4-BE49-F238E27FC236}">
                  <a16:creationId xmlns:a16="http://schemas.microsoft.com/office/drawing/2014/main" xmlns="" id="{6BE346D2-6C2D-4EE0-8E15-AE3EE59EB966}"/>
                </a:ext>
              </a:extLst>
            </p:cNvPr>
            <p:cNvSpPr/>
            <p:nvPr/>
          </p:nvSpPr>
          <p:spPr>
            <a:xfrm rot="16200000">
              <a:off x="5111144" y="5563764"/>
              <a:ext cx="1497096" cy="0"/>
            </a:xfrm>
            <a:prstGeom prst="line">
              <a:avLst/>
            </a:prstGeom>
            <a:ln w="9525" cap="rnd">
              <a:solidFill>
                <a:srgbClr val="D9D9D9"/>
              </a:solidFill>
              <a:prstDash val="solid"/>
              <a:headEnd type="oval" w="lg" len="lg"/>
              <a:tailEnd type="none" w="sm" len="sm"/>
            </a:ln>
          </p:spPr>
        </p:sp>
        <p:sp>
          <p:nvSpPr>
            <p:cNvPr id="29" name="TextBox 23">
              <a:extLst>
                <a:ext uri="{FF2B5EF4-FFF2-40B4-BE49-F238E27FC236}">
                  <a16:creationId xmlns:a16="http://schemas.microsoft.com/office/drawing/2014/main" xmlns="" id="{369CCF80-5266-4769-8035-09328F9B28A8}"/>
                </a:ext>
              </a:extLst>
            </p:cNvPr>
            <p:cNvSpPr txBox="1"/>
            <p:nvPr/>
          </p:nvSpPr>
          <p:spPr>
            <a:xfrm>
              <a:off x="2639774" y="5008824"/>
              <a:ext cx="1806671" cy="2937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534"/>
                </a:lnSpc>
              </a:pPr>
              <a:r>
                <a:rPr lang="ru-RU" sz="1810" dirty="0">
                  <a:solidFill>
                    <a:srgbClr val="545454"/>
                  </a:solidFill>
                  <a:latin typeface="Public Sans Bold"/>
                </a:rPr>
                <a:t>Этап </a:t>
              </a:r>
              <a:r>
                <a:rPr lang="en-US" sz="1810" dirty="0">
                  <a:solidFill>
                    <a:srgbClr val="545454"/>
                  </a:solidFill>
                  <a:latin typeface="Public Sans Bold"/>
                </a:rPr>
                <a:t>II</a:t>
              </a:r>
            </a:p>
          </p:txBody>
        </p:sp>
        <p:sp>
          <p:nvSpPr>
            <p:cNvPr id="30" name="TextBox 24">
              <a:extLst>
                <a:ext uri="{FF2B5EF4-FFF2-40B4-BE49-F238E27FC236}">
                  <a16:creationId xmlns:a16="http://schemas.microsoft.com/office/drawing/2014/main" xmlns="" id="{83C048D0-AE4B-4C7E-9411-E0041349F5CF}"/>
                </a:ext>
              </a:extLst>
            </p:cNvPr>
            <p:cNvSpPr txBox="1"/>
            <p:nvPr/>
          </p:nvSpPr>
          <p:spPr>
            <a:xfrm>
              <a:off x="2639774" y="5478805"/>
              <a:ext cx="1996059" cy="76944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027"/>
                </a:lnSpc>
              </a:pPr>
              <a:r>
                <a:rPr lang="ru-RU" sz="1600" dirty="0">
                  <a:solidFill>
                    <a:srgbClr val="1E78B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Закуп всех материалов для создания и украшения фигурок</a:t>
              </a:r>
              <a:endParaRPr lang="en-US" sz="1600" dirty="0">
                <a:solidFill>
                  <a:srgbClr val="1E78B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TextBox 25">
              <a:extLst>
                <a:ext uri="{FF2B5EF4-FFF2-40B4-BE49-F238E27FC236}">
                  <a16:creationId xmlns:a16="http://schemas.microsoft.com/office/drawing/2014/main" xmlns="" id="{5DB8F5D4-6BE2-4E19-BB20-19FE552ABAC0}"/>
                </a:ext>
              </a:extLst>
            </p:cNvPr>
            <p:cNvSpPr txBox="1"/>
            <p:nvPr/>
          </p:nvSpPr>
          <p:spPr>
            <a:xfrm>
              <a:off x="6174673" y="4956870"/>
              <a:ext cx="1806671" cy="2936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534"/>
                </a:lnSpc>
              </a:pPr>
              <a:r>
                <a:rPr lang="ru-RU" sz="1810" dirty="0">
                  <a:solidFill>
                    <a:srgbClr val="545454"/>
                  </a:solidFill>
                  <a:latin typeface="Public Sans Bold"/>
                </a:rPr>
                <a:t>Этап </a:t>
              </a:r>
              <a:r>
                <a:rPr lang="en-US" sz="1810" dirty="0">
                  <a:solidFill>
                    <a:srgbClr val="545454"/>
                  </a:solidFill>
                  <a:latin typeface="Public Sans Bold"/>
                </a:rPr>
                <a:t>IV</a:t>
              </a:r>
            </a:p>
          </p:txBody>
        </p:sp>
        <p:sp>
          <p:nvSpPr>
            <p:cNvPr id="32" name="TextBox 26">
              <a:extLst>
                <a:ext uri="{FF2B5EF4-FFF2-40B4-BE49-F238E27FC236}">
                  <a16:creationId xmlns:a16="http://schemas.microsoft.com/office/drawing/2014/main" xmlns="" id="{17D10FAC-6CB9-49D9-AAC7-470C48241753}"/>
                </a:ext>
              </a:extLst>
            </p:cNvPr>
            <p:cNvSpPr txBox="1"/>
            <p:nvPr/>
          </p:nvSpPr>
          <p:spPr>
            <a:xfrm>
              <a:off x="6174673" y="5478805"/>
              <a:ext cx="2047137" cy="49693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027"/>
                </a:lnSpc>
              </a:pPr>
              <a:r>
                <a:rPr lang="ru-RU" sz="1600" dirty="0">
                  <a:solidFill>
                    <a:srgbClr val="1E78B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Проведение мастер-класса</a:t>
              </a:r>
              <a:endParaRPr lang="en-US" sz="1600" dirty="0">
                <a:solidFill>
                  <a:srgbClr val="1E78B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TextBox 27">
              <a:extLst>
                <a:ext uri="{FF2B5EF4-FFF2-40B4-BE49-F238E27FC236}">
                  <a16:creationId xmlns:a16="http://schemas.microsoft.com/office/drawing/2014/main" xmlns="" id="{DBAD6EAF-A71D-40B3-9E09-E6D5E12E0BD6}"/>
                </a:ext>
              </a:extLst>
            </p:cNvPr>
            <p:cNvSpPr txBox="1"/>
            <p:nvPr/>
          </p:nvSpPr>
          <p:spPr>
            <a:xfrm>
              <a:off x="1327535" y="2548624"/>
              <a:ext cx="1806671" cy="2937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534"/>
                </a:lnSpc>
              </a:pPr>
              <a:r>
                <a:rPr lang="ru-RU" sz="181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Public Sans Bold"/>
                </a:rPr>
                <a:t>Этап </a:t>
              </a:r>
              <a:r>
                <a:rPr lang="en-US" sz="181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Public Sans Bold"/>
                </a:rPr>
                <a:t>I</a:t>
              </a:r>
            </a:p>
          </p:txBody>
        </p:sp>
        <p:sp>
          <p:nvSpPr>
            <p:cNvPr id="34" name="TextBox 28">
              <a:extLst>
                <a:ext uri="{FF2B5EF4-FFF2-40B4-BE49-F238E27FC236}">
                  <a16:creationId xmlns:a16="http://schemas.microsoft.com/office/drawing/2014/main" xmlns="" id="{272F387E-1CAB-4B30-BCB2-D95045BF1E73}"/>
                </a:ext>
              </a:extLst>
            </p:cNvPr>
            <p:cNvSpPr txBox="1"/>
            <p:nvPr/>
          </p:nvSpPr>
          <p:spPr>
            <a:xfrm>
              <a:off x="1327535" y="3018605"/>
              <a:ext cx="2043918" cy="7478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027"/>
                </a:lnSpc>
              </a:pPr>
              <a:r>
                <a:rPr lang="ru-RU" sz="1600" dirty="0">
                  <a:solidFill>
                    <a:srgbClr val="1E78B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Согласование даты и места проведения мастер-класса</a:t>
              </a:r>
              <a:endParaRPr lang="en-US" sz="1600" dirty="0">
                <a:solidFill>
                  <a:srgbClr val="1E78B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TextBox 29">
              <a:extLst>
                <a:ext uri="{FF2B5EF4-FFF2-40B4-BE49-F238E27FC236}">
                  <a16:creationId xmlns:a16="http://schemas.microsoft.com/office/drawing/2014/main" xmlns="" id="{56F61CAD-1ADB-467F-B74B-917021B5C5DF}"/>
                </a:ext>
              </a:extLst>
            </p:cNvPr>
            <p:cNvSpPr txBox="1"/>
            <p:nvPr/>
          </p:nvSpPr>
          <p:spPr>
            <a:xfrm>
              <a:off x="4903429" y="2548624"/>
              <a:ext cx="1806671" cy="2937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534"/>
                </a:lnSpc>
              </a:pPr>
              <a:r>
                <a:rPr lang="ru-RU" sz="181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Public Sans Bold"/>
                </a:rPr>
                <a:t>Этап </a:t>
              </a:r>
              <a:r>
                <a:rPr lang="en-US" sz="181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Public Sans Bold"/>
                </a:rPr>
                <a:t>III</a:t>
              </a:r>
            </a:p>
          </p:txBody>
        </p:sp>
        <p:sp>
          <p:nvSpPr>
            <p:cNvPr id="36" name="TextBox 30">
              <a:extLst>
                <a:ext uri="{FF2B5EF4-FFF2-40B4-BE49-F238E27FC236}">
                  <a16:creationId xmlns:a16="http://schemas.microsoft.com/office/drawing/2014/main" xmlns="" id="{4502DCD0-3246-44A9-86BE-9F330B2EAEAC}"/>
                </a:ext>
              </a:extLst>
            </p:cNvPr>
            <p:cNvSpPr txBox="1"/>
            <p:nvPr/>
          </p:nvSpPr>
          <p:spPr>
            <a:xfrm>
              <a:off x="4903429" y="3018605"/>
              <a:ext cx="2024430" cy="100437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027"/>
                </a:lnSpc>
              </a:pPr>
              <a:r>
                <a:rPr lang="ru-RU" sz="1600" dirty="0">
                  <a:solidFill>
                    <a:srgbClr val="1E78B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Информирование сотрудников о проведении мастер-класса</a:t>
              </a:r>
              <a:endParaRPr lang="en-US" sz="1600" dirty="0">
                <a:solidFill>
                  <a:srgbClr val="1E78B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TextBox 31">
              <a:extLst>
                <a:ext uri="{FF2B5EF4-FFF2-40B4-BE49-F238E27FC236}">
                  <a16:creationId xmlns:a16="http://schemas.microsoft.com/office/drawing/2014/main" xmlns="" id="{CD96FE99-4558-4DE5-B6CA-A2233A2F88D4}"/>
                </a:ext>
              </a:extLst>
            </p:cNvPr>
            <p:cNvSpPr txBox="1"/>
            <p:nvPr/>
          </p:nvSpPr>
          <p:spPr>
            <a:xfrm>
              <a:off x="8464206" y="2548624"/>
              <a:ext cx="1565861" cy="2937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534"/>
                </a:lnSpc>
              </a:pPr>
              <a:r>
                <a:rPr lang="ru-RU" sz="181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Public Sans Bold"/>
                </a:rPr>
                <a:t>Этап </a:t>
              </a:r>
              <a:r>
                <a:rPr lang="en-US" sz="181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Public Sans Bold"/>
                </a:rPr>
                <a:t>V</a:t>
              </a:r>
            </a:p>
          </p:txBody>
        </p:sp>
        <p:sp>
          <p:nvSpPr>
            <p:cNvPr id="38" name="TextBox 32">
              <a:extLst>
                <a:ext uri="{FF2B5EF4-FFF2-40B4-BE49-F238E27FC236}">
                  <a16:creationId xmlns:a16="http://schemas.microsoft.com/office/drawing/2014/main" xmlns="" id="{764B27EB-A6EB-43E6-B4DC-788FF54D8B4F}"/>
                </a:ext>
              </a:extLst>
            </p:cNvPr>
            <p:cNvSpPr txBox="1"/>
            <p:nvPr/>
          </p:nvSpPr>
          <p:spPr>
            <a:xfrm>
              <a:off x="8464206" y="3018605"/>
              <a:ext cx="1717970" cy="12609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027"/>
                </a:lnSpc>
              </a:pPr>
              <a:r>
                <a:rPr lang="ru-RU" sz="1600" dirty="0">
                  <a:solidFill>
                    <a:srgbClr val="1E78B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Участие в благотворительном мероприятии для больных детей</a:t>
              </a:r>
              <a:endParaRPr lang="en-US" sz="1600" dirty="0">
                <a:solidFill>
                  <a:srgbClr val="1E78B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ts val="2027"/>
                </a:lnSpc>
              </a:pPr>
              <a:endParaRPr lang="en-US" sz="1448" dirty="0">
                <a:solidFill>
                  <a:srgbClr val="545454"/>
                </a:solidFill>
                <a:latin typeface="Public Sans"/>
              </a:endParaRP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7D66AEF-12C2-4B08-870A-88D470793C99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i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Календарный план</a:t>
            </a:r>
            <a:endParaRPr lang="ru-RU" sz="440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98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052" y="1020583"/>
            <a:ext cx="4816834" cy="481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7D66AEF-12C2-4B08-870A-88D470793C99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i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</a:t>
            </a:r>
            <a:endParaRPr lang="ru-RU" sz="440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55FA3EB2-D970-470E-B80F-44356DD84A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864" y="1724025"/>
            <a:ext cx="3409950" cy="34099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6" name="Picture 4">
            <a:extLst>
              <a:ext uri="{FF2B5EF4-FFF2-40B4-BE49-F238E27FC236}">
                <a16:creationId xmlns:a16="http://schemas.microsoft.com/office/drawing/2014/main" xmlns="" id="{EA5B31C7-8012-49A5-AEA6-C44B04D52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600880"/>
            <a:ext cx="1805939" cy="3656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AB9BC7FB-67A9-4E53-A6A4-5537BD986EC4}"/>
              </a:ext>
            </a:extLst>
          </p:cNvPr>
          <p:cNvSpPr txBox="1"/>
          <p:nvPr/>
        </p:nvSpPr>
        <p:spPr>
          <a:xfrm>
            <a:off x="355164" y="1918752"/>
            <a:ext cx="2118889" cy="579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0" i="0" dirty="0">
                <a:solidFill>
                  <a:srgbClr val="1E78B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Приглашение</a:t>
            </a:r>
            <a:endParaRPr lang="ru-RU" sz="2400" dirty="0">
              <a:solidFill>
                <a:srgbClr val="1E78B5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48" name="Стрелка: вправо 47">
            <a:extLst>
              <a:ext uri="{FF2B5EF4-FFF2-40B4-BE49-F238E27FC236}">
                <a16:creationId xmlns:a16="http://schemas.microsoft.com/office/drawing/2014/main" xmlns="" id="{9D242482-9F54-460D-BFAA-6E77CCCCD3D1}"/>
              </a:ext>
            </a:extLst>
          </p:cNvPr>
          <p:cNvSpPr/>
          <p:nvPr/>
        </p:nvSpPr>
        <p:spPr>
          <a:xfrm>
            <a:off x="460375" y="2488883"/>
            <a:ext cx="1740287" cy="402887"/>
          </a:xfrm>
          <a:prstGeom prst="rightArrow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07D2691E-D30F-49F6-AD79-05B4DA46333E}"/>
              </a:ext>
            </a:extLst>
          </p:cNvPr>
          <p:cNvSpPr txBox="1"/>
          <p:nvPr/>
        </p:nvSpPr>
        <p:spPr>
          <a:xfrm>
            <a:off x="5874915" y="2938105"/>
            <a:ext cx="2608686" cy="579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1E78B5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Информирование</a:t>
            </a:r>
          </a:p>
        </p:txBody>
      </p:sp>
      <p:sp>
        <p:nvSpPr>
          <p:cNvPr id="2" name="AutoShape 2" descr="Макет смартфона с пустым белым экраном Реалистичный векторный модный  бескадровый смартфон, изолированный мобильный телефон Иллюстрация вектора -  иллюстрации насчитывающей электронно, клетка: 15992519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Стрелка: вправо 47">
            <a:extLst>
              <a:ext uri="{FF2B5EF4-FFF2-40B4-BE49-F238E27FC236}">
                <a16:creationId xmlns:a16="http://schemas.microsoft.com/office/drawing/2014/main" xmlns="" id="{9D242482-9F54-460D-BFAA-6E77CCCCD3D1}"/>
              </a:ext>
            </a:extLst>
          </p:cNvPr>
          <p:cNvSpPr/>
          <p:nvPr/>
        </p:nvSpPr>
        <p:spPr>
          <a:xfrm>
            <a:off x="6196667" y="3450570"/>
            <a:ext cx="1740287" cy="402887"/>
          </a:xfrm>
          <a:prstGeom prst="rightArrow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706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7D66AEF-12C2-4B08-870A-88D470793C99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440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289819"/>
              </p:ext>
            </p:extLst>
          </p:nvPr>
        </p:nvGraphicFramePr>
        <p:xfrm>
          <a:off x="1469292" y="1719632"/>
          <a:ext cx="8690708" cy="3358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5354"/>
                <a:gridCol w="4345354"/>
              </a:tblGrid>
              <a:tr h="473354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73354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rgbClr val="1E78B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Гипс</a:t>
                      </a:r>
                      <a:endParaRPr lang="ru-RU" sz="2400" dirty="0">
                        <a:solidFill>
                          <a:srgbClr val="1E78B5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rgbClr val="1E78B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990 р.</a:t>
                      </a:r>
                      <a:endParaRPr lang="ru-RU" sz="2400" dirty="0">
                        <a:solidFill>
                          <a:srgbClr val="1E78B5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73354">
                <a:tc>
                  <a:txBody>
                    <a:bodyPr/>
                    <a:lstStyle/>
                    <a:p>
                      <a:pPr algn="l"/>
                      <a:r>
                        <a:rPr lang="ru-RU" sz="2400" dirty="0" err="1" smtClean="0">
                          <a:solidFill>
                            <a:srgbClr val="1E78B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Молд</a:t>
                      </a:r>
                      <a:endParaRPr lang="ru-RU" sz="2400" dirty="0">
                        <a:solidFill>
                          <a:srgbClr val="1E78B5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rgbClr val="1E78B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1161 р.</a:t>
                      </a:r>
                      <a:endParaRPr lang="ru-RU" sz="2400" dirty="0">
                        <a:solidFill>
                          <a:srgbClr val="1E78B5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73354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rgbClr val="1E78B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Краски</a:t>
                      </a:r>
                      <a:endParaRPr lang="ru-RU" sz="2400" dirty="0">
                        <a:solidFill>
                          <a:srgbClr val="1E78B5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rgbClr val="1E78B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2528 р.</a:t>
                      </a:r>
                      <a:endParaRPr lang="ru-RU" sz="2400" dirty="0">
                        <a:solidFill>
                          <a:srgbClr val="1E78B5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73354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rgbClr val="1E78B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Кисточки</a:t>
                      </a:r>
                      <a:endParaRPr lang="ru-RU" sz="2400" dirty="0">
                        <a:solidFill>
                          <a:srgbClr val="1E78B5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rgbClr val="1E78B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583 р.</a:t>
                      </a:r>
                      <a:endParaRPr lang="ru-RU" sz="2400" dirty="0">
                        <a:solidFill>
                          <a:srgbClr val="1E78B5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73354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rgbClr val="1E78B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Магниты</a:t>
                      </a:r>
                      <a:endParaRPr lang="ru-RU" sz="2400" dirty="0">
                        <a:solidFill>
                          <a:srgbClr val="1E78B5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rgbClr val="1E78B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3012 р.</a:t>
                      </a:r>
                      <a:endParaRPr lang="ru-RU" sz="2400" dirty="0">
                        <a:solidFill>
                          <a:srgbClr val="1E78B5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73354">
                <a:tc>
                  <a:txBody>
                    <a:bodyPr/>
                    <a:lstStyle/>
                    <a:p>
                      <a:pPr algn="r"/>
                      <a:r>
                        <a:rPr lang="ru-RU" sz="2400" dirty="0" smtClean="0">
                          <a:solidFill>
                            <a:srgbClr val="1E78B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2400" dirty="0">
                        <a:solidFill>
                          <a:srgbClr val="1E78B5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8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8274 р.</a:t>
                      </a:r>
                      <a:endParaRPr lang="ru-RU" sz="2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335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7D66AEF-12C2-4B08-870A-88D470793C99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Мастер - класс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xmlns="" id="{89779109-9FAD-4CB0-80C8-EC8023E112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064" y="1598528"/>
            <a:ext cx="2298695" cy="40854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xmlns="" id="{8667D1C3-C4C5-4F81-B3C7-B99CC2656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173" y="1567675"/>
            <a:ext cx="2287905" cy="40662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>
            <a:extLst>
              <a:ext uri="{FF2B5EF4-FFF2-40B4-BE49-F238E27FC236}">
                <a16:creationId xmlns:a16="http://schemas.microsoft.com/office/drawing/2014/main" xmlns="" id="{C820B448-CABE-4D92-98B7-75A5397FFE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5864" y="1598528"/>
            <a:ext cx="2276516" cy="40460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004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7D66AEF-12C2-4B08-870A-88D470793C99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Мастер - класс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xmlns="" id="{6327924D-44C9-4AEC-8902-3128CFDA4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840" y="1519859"/>
            <a:ext cx="2418826" cy="42989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xmlns="" id="{D2E7CE5F-D198-4F9E-9782-5238E0D61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222" y="1519860"/>
            <a:ext cx="2418826" cy="42989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xmlns="" id="{3A5F77CC-588D-4AB4-AB99-8CF605D4D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674" y="1474140"/>
            <a:ext cx="2418825" cy="42989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8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7D66AEF-12C2-4B08-870A-88D470793C99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Мастер - класс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xmlns="" id="{9F5C13DA-5EA9-4205-AB20-8C0C125C1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345" y="1565303"/>
            <a:ext cx="2854591" cy="50734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xmlns="" id="{D118C4CE-690F-48F3-B6CD-609EB657B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619" y="1565302"/>
            <a:ext cx="2854590" cy="50734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>
            <a:extLst>
              <a:ext uri="{FF2B5EF4-FFF2-40B4-BE49-F238E27FC236}">
                <a16:creationId xmlns:a16="http://schemas.microsoft.com/office/drawing/2014/main" xmlns="" id="{C6F040DC-998E-4C08-8AB1-C94A8CCC17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045" y="1565304"/>
            <a:ext cx="2854590" cy="50734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>
            <a:extLst>
              <a:ext uri="{FF2B5EF4-FFF2-40B4-BE49-F238E27FC236}">
                <a16:creationId xmlns:a16="http://schemas.microsoft.com/office/drawing/2014/main" xmlns="" id="{B6E62BFD-DA9E-42BB-89B1-A5102E239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65" y="1565304"/>
            <a:ext cx="2854590" cy="50734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958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7D66AEF-12C2-4B08-870A-88D470793C99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Мастер - класс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xmlns="" id="{8A49048B-3EF3-4870-BBAC-FFE022DDC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895" y="1533044"/>
            <a:ext cx="8554673" cy="48120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86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7D66AEF-12C2-4B08-870A-88D470793C99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Подарки детям</a:t>
            </a:r>
            <a:endParaRPr lang="ru-RU" sz="440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id403852\Desktop\Юля\image0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736" y="1562323"/>
            <a:ext cx="2726386" cy="4846908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d403852\Desktop\Юля\image1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825" y="1562323"/>
            <a:ext cx="2742350" cy="4875288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id403852\Desktop\Юля\image2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966" y="1597361"/>
            <a:ext cx="2760193" cy="490701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id403852\Desktop\Юля\Image-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172" y="4457926"/>
            <a:ext cx="2409599" cy="240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15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7D66AEF-12C2-4B08-870A-88D470793C99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Новая волна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xmlns="" id="{043D74D8-A999-4A28-A1F8-0C177237CA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5"/>
          <a:stretch/>
        </p:blipFill>
        <p:spPr bwMode="auto">
          <a:xfrm>
            <a:off x="7280595" y="1419825"/>
            <a:ext cx="2641134" cy="528037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4EEB4F3-BBAC-4F69-A78E-9899A50B521E}"/>
              </a:ext>
            </a:extLst>
          </p:cNvPr>
          <p:cNvSpPr txBox="1"/>
          <p:nvPr/>
        </p:nvSpPr>
        <p:spPr>
          <a:xfrm>
            <a:off x="285750" y="2464633"/>
            <a:ext cx="6819900" cy="1307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800" b="0" i="0" dirty="0">
                <a:solidFill>
                  <a:srgbClr val="1E78B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Молодежного совета АО «Газпром газораспределение Пермь»</a:t>
            </a:r>
            <a:endParaRPr lang="ru-RU" sz="2800" dirty="0">
              <a:solidFill>
                <a:srgbClr val="1E78B5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88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9FB99-4B2F-42EE-A0BE-118FE0F21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370939" cy="121974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DB0DA3-DDF2-4E70-9227-0F8ECCC6B348}"/>
              </a:ext>
            </a:extLst>
          </p:cNvPr>
          <p:cNvSpPr/>
          <p:nvPr/>
        </p:nvSpPr>
        <p:spPr>
          <a:xfrm>
            <a:off x="2550253" y="1174025"/>
            <a:ext cx="8229600" cy="45719"/>
          </a:xfrm>
          <a:prstGeom prst="rect">
            <a:avLst/>
          </a:prstGeom>
          <a:solidFill>
            <a:srgbClr val="1E78B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64301D3-5E4A-48DF-B804-D755E0925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6970">
            <a:off x="9412448" y="-2474030"/>
            <a:ext cx="5000384" cy="50003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1566FC-1CC7-4966-BD65-E6C5914CC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122"/>
            <a:ext cx="12192000" cy="37719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7D66AEF-12C2-4B08-870A-88D470793C99}"/>
              </a:ext>
            </a:extLst>
          </p:cNvPr>
          <p:cNvSpPr txBox="1"/>
          <p:nvPr/>
        </p:nvSpPr>
        <p:spPr>
          <a:xfrm>
            <a:off x="2471606" y="112300"/>
            <a:ext cx="7450123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Наша жизнь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xmlns="" id="{21D5F60A-D370-458D-87E4-8D8825B31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69" y="1646150"/>
            <a:ext cx="2741802" cy="48729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xmlns="" id="{38D12403-0C47-411C-9263-0F7FE8CED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028" y="1646150"/>
            <a:ext cx="3616069" cy="48214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xmlns="" id="{A76FDAD8-C6FB-43A5-87ED-642D5B86E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6097" y="1494065"/>
            <a:ext cx="2912944" cy="51771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8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d403852\Desktop\Юля\Image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6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d403852\Desktop\Юля\Image-5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87" t="18508" r="21974" b="17987"/>
          <a:stretch/>
        </p:blipFill>
        <p:spPr bwMode="auto">
          <a:xfrm>
            <a:off x="3470729" y="1762579"/>
            <a:ext cx="2498271" cy="36640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1" name="Picture 7" descr="C:\Users\id403852\Desktop\Юля\Image-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56" t="17966" r="25156" b="17038"/>
          <a:stretch/>
        </p:blipFill>
        <p:spPr bwMode="auto">
          <a:xfrm>
            <a:off x="6493329" y="1817694"/>
            <a:ext cx="2457450" cy="3608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2" name="Picture 8" descr="C:\Users\id403852\Desktop\Юля\Image-7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00" t="22981" r="22222" b="23004"/>
          <a:stretch/>
        </p:blipFill>
        <p:spPr bwMode="auto">
          <a:xfrm>
            <a:off x="317500" y="1817695"/>
            <a:ext cx="2481580" cy="3608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02574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163</Words>
  <Application>Microsoft Office PowerPoint</Application>
  <PresentationFormat>Произвольный</PresentationFormat>
  <Paragraphs>56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кирилл звягин</dc:creator>
  <cp:lastModifiedBy>Светлана</cp:lastModifiedBy>
  <cp:revision>15</cp:revision>
  <dcterms:created xsi:type="dcterms:W3CDTF">2026-04-16T14:48:17Z</dcterms:created>
  <dcterms:modified xsi:type="dcterms:W3CDTF">2026-04-29T07:28:12Z</dcterms:modified>
</cp:coreProperties>
</file>