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61" r:id="rId5"/>
    <p:sldId id="258" r:id="rId6"/>
    <p:sldId id="270" r:id="rId7"/>
    <p:sldId id="271" r:id="rId8"/>
    <p:sldId id="259" r:id="rId9"/>
    <p:sldId id="262" r:id="rId10"/>
    <p:sldId id="265" r:id="rId11"/>
    <p:sldId id="272" r:id="rId12"/>
    <p:sldId id="267" r:id="rId13"/>
    <p:sldId id="273" r:id="rId14"/>
    <p:sldId id="268" r:id="rId15"/>
    <p:sldId id="269" r:id="rId16"/>
    <p:sldId id="266" r:id="rId17"/>
    <p:sldId id="260" r:id="rId18"/>
  </p:sldIdLst>
  <p:sldSz cx="9144000" cy="5143500" type="screen16x9"/>
  <p:notesSz cx="6797675" cy="9926638"/>
  <p:defaultTextStyle>
    <a:defPPr>
      <a:defRPr lang="ru-RU"/>
    </a:defPPr>
    <a:lvl1pPr marL="0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9538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9074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8612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8149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7686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37223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26760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16298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D5D5"/>
    <a:srgbClr val="E9EDF4"/>
    <a:srgbClr val="D2233C"/>
    <a:srgbClr val="DF2121"/>
    <a:srgbClr val="FF3300"/>
    <a:srgbClr val="FF0000"/>
    <a:srgbClr val="CC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4675" autoAdjust="0"/>
  </p:normalViewPr>
  <p:slideViewPr>
    <p:cSldViewPr>
      <p:cViewPr>
        <p:scale>
          <a:sx n="150" d="100"/>
          <a:sy n="150" d="100"/>
        </p:scale>
        <p:origin x="474" y="-3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20" y="-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Голосование (%)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"ЗА" </c:v>
                </c:pt>
                <c:pt idx="1">
                  <c:v>"Против"</c:v>
                </c:pt>
                <c:pt idx="2">
                  <c:v>"Воздержался"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F8-44B0-9CAF-961C4E00F04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742998351"/>
        <c:axId val="742998767"/>
      </c:barChart>
      <c:catAx>
        <c:axId val="7429983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42998767"/>
        <c:crosses val="autoZero"/>
        <c:auto val="1"/>
        <c:lblAlgn val="ctr"/>
        <c:lblOffset val="100"/>
        <c:noMultiLvlLbl val="0"/>
      </c:catAx>
      <c:valAx>
        <c:axId val="742998767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429983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image" Target="../media/image18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image" Target="../media/image18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413812-516B-4D73-8B75-E50429590F13}" type="doc">
      <dgm:prSet loTypeId="urn:microsoft.com/office/officeart/2005/8/layout/vList3" loCatId="list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2A5332E7-DCC0-466F-8201-092A2F3D1C6A}">
      <dgm:prSet custT="1"/>
      <dgm:spPr/>
      <dgm:t>
        <a:bodyPr/>
        <a:lstStyle/>
        <a:p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01.2024 г., после основания ТПП «</a:t>
          </a:r>
          <a:r>
            <a:rPr lang="ru-RU" sz="900" b="1" kern="1200" dirty="0" err="1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Полазнанефтегаз</a:t>
          </a: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» в </a:t>
          </a:r>
          <a:r>
            <a:rPr lang="ru-RU" sz="900" b="1" kern="1200" dirty="0" err="1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рп</a:t>
          </a: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 Полазна, в здании организована столовая с завтраками и свежим кофе</a:t>
          </a:r>
        </a:p>
      </dgm:t>
    </dgm:pt>
    <dgm:pt modelId="{DC19682E-21B6-4DD5-94CC-5C690ADEEEB8}" type="parTrans" cxnId="{F5EC87ED-3180-4A89-A1BC-DBBE879794DF}">
      <dgm:prSet/>
      <dgm:spPr/>
      <dgm:t>
        <a:bodyPr/>
        <a:lstStyle/>
        <a:p>
          <a:endParaRPr lang="ru-RU"/>
        </a:p>
      </dgm:t>
    </dgm:pt>
    <dgm:pt modelId="{F2A8F08B-970E-45D2-937C-B3787B6EAC2D}" type="sibTrans" cxnId="{F5EC87ED-3180-4A89-A1BC-DBBE879794DF}">
      <dgm:prSet/>
      <dgm:spPr/>
      <dgm:t>
        <a:bodyPr/>
        <a:lstStyle/>
        <a:p>
          <a:endParaRPr lang="ru-RU"/>
        </a:p>
      </dgm:t>
    </dgm:pt>
    <dgm:pt modelId="{1F34E0C4-CECC-40C4-A948-EBE9C16BA83A}">
      <dgm:prSet custT="1"/>
      <dgm:spPr/>
      <dgm:t>
        <a:bodyPr/>
        <a:lstStyle/>
        <a:p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09.2025 г., состоялся переезд ТПП «</a:t>
          </a:r>
          <a:r>
            <a:rPr lang="ru-RU" sz="900" b="1" kern="1200" dirty="0" err="1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Полазнанефтегаз</a:t>
          </a: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» в г. Пермь </a:t>
          </a:r>
        </a:p>
      </dgm:t>
    </dgm:pt>
    <dgm:pt modelId="{BBA428C8-C633-4DEE-A072-E1721AADD8C0}" type="parTrans" cxnId="{5B1A6B10-8837-416A-90F6-090514660C39}">
      <dgm:prSet/>
      <dgm:spPr/>
      <dgm:t>
        <a:bodyPr/>
        <a:lstStyle/>
        <a:p>
          <a:endParaRPr lang="ru-RU"/>
        </a:p>
      </dgm:t>
    </dgm:pt>
    <dgm:pt modelId="{83FA2BB7-01FB-4FCD-9747-8BDC29BB4DD1}" type="sibTrans" cxnId="{5B1A6B10-8837-416A-90F6-090514660C39}">
      <dgm:prSet/>
      <dgm:spPr/>
      <dgm:t>
        <a:bodyPr/>
        <a:lstStyle/>
        <a:p>
          <a:endParaRPr lang="ru-RU"/>
        </a:p>
      </dgm:t>
    </dgm:pt>
    <dgm:pt modelId="{726BDDAB-F2C2-4809-99FA-5DDF6EC9D0C6}">
      <dgm:prSet custT="1"/>
      <dgm:spPr/>
      <dgm:t>
        <a:bodyPr/>
        <a:lstStyle/>
        <a:p>
          <a:pPr marL="0" algn="ctr" defTabSz="779074" rtl="0" eaLnBrk="1" latinLnBrk="0" hangingPunct="1"/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2026 г., на сегодняшний день в административном здании не предусмотрены завтрак и кофейная пауза</a:t>
          </a:r>
        </a:p>
      </dgm:t>
    </dgm:pt>
    <dgm:pt modelId="{5472D5D1-1FE7-43E9-9691-15BBEB8DB632}" type="parTrans" cxnId="{1C73BF73-420C-45A8-88B1-AE3FCEDDAFCE}">
      <dgm:prSet/>
      <dgm:spPr/>
      <dgm:t>
        <a:bodyPr/>
        <a:lstStyle/>
        <a:p>
          <a:endParaRPr lang="ru-RU"/>
        </a:p>
      </dgm:t>
    </dgm:pt>
    <dgm:pt modelId="{7945FD36-9802-4ABC-861A-A790AABE30C3}" type="sibTrans" cxnId="{1C73BF73-420C-45A8-88B1-AE3FCEDDAFCE}">
      <dgm:prSet/>
      <dgm:spPr/>
      <dgm:t>
        <a:bodyPr/>
        <a:lstStyle/>
        <a:p>
          <a:endParaRPr lang="ru-RU"/>
        </a:p>
      </dgm:t>
    </dgm:pt>
    <dgm:pt modelId="{A48A1E28-635B-4023-9338-1EADF7C2D4DC}" type="pres">
      <dgm:prSet presAssocID="{9D413812-516B-4D73-8B75-E50429590F13}" presName="linearFlow" presStyleCnt="0">
        <dgm:presLayoutVars>
          <dgm:dir/>
          <dgm:resizeHandles val="exact"/>
        </dgm:presLayoutVars>
      </dgm:prSet>
      <dgm:spPr/>
    </dgm:pt>
    <dgm:pt modelId="{54F47759-BD78-456E-9509-9A185ED918B9}" type="pres">
      <dgm:prSet presAssocID="{2A5332E7-DCC0-466F-8201-092A2F3D1C6A}" presName="composite" presStyleCnt="0"/>
      <dgm:spPr/>
    </dgm:pt>
    <dgm:pt modelId="{69B8D1E7-26EF-45D5-A680-7488977ABBD1}" type="pres">
      <dgm:prSet presAssocID="{2A5332E7-DCC0-466F-8201-092A2F3D1C6A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04B6A9B3-27E5-4146-A2C7-75D33C82A1DE}" type="pres">
      <dgm:prSet presAssocID="{2A5332E7-DCC0-466F-8201-092A2F3D1C6A}" presName="txShp" presStyleLbl="node1" presStyleIdx="0" presStyleCnt="3" custLinFactNeighborX="9295" custLinFactNeighborY="-142">
        <dgm:presLayoutVars>
          <dgm:bulletEnabled val="1"/>
        </dgm:presLayoutVars>
      </dgm:prSet>
      <dgm:spPr/>
    </dgm:pt>
    <dgm:pt modelId="{D35FEFE0-2030-4E27-9D2B-2AC032263ADA}" type="pres">
      <dgm:prSet presAssocID="{F2A8F08B-970E-45D2-937C-B3787B6EAC2D}" presName="spacing" presStyleCnt="0"/>
      <dgm:spPr/>
    </dgm:pt>
    <dgm:pt modelId="{CB10053F-266D-48F2-90B8-8B7526952269}" type="pres">
      <dgm:prSet presAssocID="{1F34E0C4-CECC-40C4-A948-EBE9C16BA83A}" presName="composite" presStyleCnt="0"/>
      <dgm:spPr/>
    </dgm:pt>
    <dgm:pt modelId="{85314AC6-9B30-4ACF-AA2D-DA54C19714B4}" type="pres">
      <dgm:prSet presAssocID="{1F34E0C4-CECC-40C4-A948-EBE9C16BA83A}" presName="imgShp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2CCB4B7-E291-434C-980E-E7790E561F61}" type="pres">
      <dgm:prSet presAssocID="{1F34E0C4-CECC-40C4-A948-EBE9C16BA83A}" presName="txShp" presStyleLbl="node1" presStyleIdx="1" presStyleCnt="3" custLinFactNeighborX="9295" custLinFactNeighborY="2633">
        <dgm:presLayoutVars>
          <dgm:bulletEnabled val="1"/>
        </dgm:presLayoutVars>
      </dgm:prSet>
      <dgm:spPr/>
    </dgm:pt>
    <dgm:pt modelId="{04DE8C55-4DA3-4BF0-B7CA-4C699EAA35EC}" type="pres">
      <dgm:prSet presAssocID="{83FA2BB7-01FB-4FCD-9747-8BDC29BB4DD1}" presName="spacing" presStyleCnt="0"/>
      <dgm:spPr/>
    </dgm:pt>
    <dgm:pt modelId="{A2642318-8499-451C-BB6B-6A3E79DEC767}" type="pres">
      <dgm:prSet presAssocID="{726BDDAB-F2C2-4809-99FA-5DDF6EC9D0C6}" presName="composite" presStyleCnt="0"/>
      <dgm:spPr/>
    </dgm:pt>
    <dgm:pt modelId="{A4F2CF7F-0063-4DA4-8BBF-BA4D676854EB}" type="pres">
      <dgm:prSet presAssocID="{726BDDAB-F2C2-4809-99FA-5DDF6EC9D0C6}" presName="imgShp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</dgm:pt>
    <dgm:pt modelId="{4776ACE3-0FCB-4879-86C7-76753C74288B}" type="pres">
      <dgm:prSet presAssocID="{726BDDAB-F2C2-4809-99FA-5DDF6EC9D0C6}" presName="txShp" presStyleLbl="node1" presStyleIdx="2" presStyleCnt="3" custLinFactNeighborX="9295" custLinFactNeighborY="-906">
        <dgm:presLayoutVars>
          <dgm:bulletEnabled val="1"/>
        </dgm:presLayoutVars>
      </dgm:prSet>
      <dgm:spPr/>
    </dgm:pt>
  </dgm:ptLst>
  <dgm:cxnLst>
    <dgm:cxn modelId="{5B1A6B10-8837-416A-90F6-090514660C39}" srcId="{9D413812-516B-4D73-8B75-E50429590F13}" destId="{1F34E0C4-CECC-40C4-A948-EBE9C16BA83A}" srcOrd="1" destOrd="0" parTransId="{BBA428C8-C633-4DEE-A072-E1721AADD8C0}" sibTransId="{83FA2BB7-01FB-4FCD-9747-8BDC29BB4DD1}"/>
    <dgm:cxn modelId="{27224466-A9B7-4022-902E-DC5390CD2438}" type="presOf" srcId="{1F34E0C4-CECC-40C4-A948-EBE9C16BA83A}" destId="{22CCB4B7-E291-434C-980E-E7790E561F61}" srcOrd="0" destOrd="0" presId="urn:microsoft.com/office/officeart/2005/8/layout/vList3"/>
    <dgm:cxn modelId="{A4317A47-5DB9-4665-A9F5-5C28C4847055}" type="presOf" srcId="{2A5332E7-DCC0-466F-8201-092A2F3D1C6A}" destId="{04B6A9B3-27E5-4146-A2C7-75D33C82A1DE}" srcOrd="0" destOrd="0" presId="urn:microsoft.com/office/officeart/2005/8/layout/vList3"/>
    <dgm:cxn modelId="{1C73BF73-420C-45A8-88B1-AE3FCEDDAFCE}" srcId="{9D413812-516B-4D73-8B75-E50429590F13}" destId="{726BDDAB-F2C2-4809-99FA-5DDF6EC9D0C6}" srcOrd="2" destOrd="0" parTransId="{5472D5D1-1FE7-43E9-9691-15BBEB8DB632}" sibTransId="{7945FD36-9802-4ABC-861A-A790AABE30C3}"/>
    <dgm:cxn modelId="{1A939C89-76F6-46C5-B05A-828706537EF0}" type="presOf" srcId="{9D413812-516B-4D73-8B75-E50429590F13}" destId="{A48A1E28-635B-4023-9338-1EADF7C2D4DC}" srcOrd="0" destOrd="0" presId="urn:microsoft.com/office/officeart/2005/8/layout/vList3"/>
    <dgm:cxn modelId="{B3F442D4-252C-4294-A3F8-EADAD5FBAB1B}" type="presOf" srcId="{726BDDAB-F2C2-4809-99FA-5DDF6EC9D0C6}" destId="{4776ACE3-0FCB-4879-86C7-76753C74288B}" srcOrd="0" destOrd="0" presId="urn:microsoft.com/office/officeart/2005/8/layout/vList3"/>
    <dgm:cxn modelId="{F5EC87ED-3180-4A89-A1BC-DBBE879794DF}" srcId="{9D413812-516B-4D73-8B75-E50429590F13}" destId="{2A5332E7-DCC0-466F-8201-092A2F3D1C6A}" srcOrd="0" destOrd="0" parTransId="{DC19682E-21B6-4DD5-94CC-5C690ADEEEB8}" sibTransId="{F2A8F08B-970E-45D2-937C-B3787B6EAC2D}"/>
    <dgm:cxn modelId="{E0C99750-5F97-4C31-844D-6D30588DC0CC}" type="presParOf" srcId="{A48A1E28-635B-4023-9338-1EADF7C2D4DC}" destId="{54F47759-BD78-456E-9509-9A185ED918B9}" srcOrd="0" destOrd="0" presId="urn:microsoft.com/office/officeart/2005/8/layout/vList3"/>
    <dgm:cxn modelId="{6A2B08FB-C7F8-44CB-ADCF-948805328397}" type="presParOf" srcId="{54F47759-BD78-456E-9509-9A185ED918B9}" destId="{69B8D1E7-26EF-45D5-A680-7488977ABBD1}" srcOrd="0" destOrd="0" presId="urn:microsoft.com/office/officeart/2005/8/layout/vList3"/>
    <dgm:cxn modelId="{63A832A1-08AA-4467-95B8-318C7D99FE7A}" type="presParOf" srcId="{54F47759-BD78-456E-9509-9A185ED918B9}" destId="{04B6A9B3-27E5-4146-A2C7-75D33C82A1DE}" srcOrd="1" destOrd="0" presId="urn:microsoft.com/office/officeart/2005/8/layout/vList3"/>
    <dgm:cxn modelId="{EF8F6B5D-5EF4-4646-9E2B-9C615CE1E7F2}" type="presParOf" srcId="{A48A1E28-635B-4023-9338-1EADF7C2D4DC}" destId="{D35FEFE0-2030-4E27-9D2B-2AC032263ADA}" srcOrd="1" destOrd="0" presId="urn:microsoft.com/office/officeart/2005/8/layout/vList3"/>
    <dgm:cxn modelId="{AD314B8B-0C41-4D4F-99CF-46EF0644C62E}" type="presParOf" srcId="{A48A1E28-635B-4023-9338-1EADF7C2D4DC}" destId="{CB10053F-266D-48F2-90B8-8B7526952269}" srcOrd="2" destOrd="0" presId="urn:microsoft.com/office/officeart/2005/8/layout/vList3"/>
    <dgm:cxn modelId="{A47E7F49-CDF0-451A-AF0A-A95D636B298F}" type="presParOf" srcId="{CB10053F-266D-48F2-90B8-8B7526952269}" destId="{85314AC6-9B30-4ACF-AA2D-DA54C19714B4}" srcOrd="0" destOrd="0" presId="urn:microsoft.com/office/officeart/2005/8/layout/vList3"/>
    <dgm:cxn modelId="{F462629C-20F0-4AFF-AF29-1962DC74B582}" type="presParOf" srcId="{CB10053F-266D-48F2-90B8-8B7526952269}" destId="{22CCB4B7-E291-434C-980E-E7790E561F61}" srcOrd="1" destOrd="0" presId="urn:microsoft.com/office/officeart/2005/8/layout/vList3"/>
    <dgm:cxn modelId="{C651A6E8-B502-49BC-82CC-64BDEBC7727E}" type="presParOf" srcId="{A48A1E28-635B-4023-9338-1EADF7C2D4DC}" destId="{04DE8C55-4DA3-4BF0-B7CA-4C699EAA35EC}" srcOrd="3" destOrd="0" presId="urn:microsoft.com/office/officeart/2005/8/layout/vList3"/>
    <dgm:cxn modelId="{C966FE98-00DB-4847-B803-BC8240922FF7}" type="presParOf" srcId="{A48A1E28-635B-4023-9338-1EADF7C2D4DC}" destId="{A2642318-8499-451C-BB6B-6A3E79DEC767}" srcOrd="4" destOrd="0" presId="urn:microsoft.com/office/officeart/2005/8/layout/vList3"/>
    <dgm:cxn modelId="{982E888A-664B-4BB8-904E-153D4AFFB94D}" type="presParOf" srcId="{A2642318-8499-451C-BB6B-6A3E79DEC767}" destId="{A4F2CF7F-0063-4DA4-8BBF-BA4D676854EB}" srcOrd="0" destOrd="0" presId="urn:microsoft.com/office/officeart/2005/8/layout/vList3"/>
    <dgm:cxn modelId="{414ECDB3-064C-488C-B4B8-4495625D7169}" type="presParOf" srcId="{A2642318-8499-451C-BB6B-6A3E79DEC767}" destId="{4776ACE3-0FCB-4879-86C7-76753C74288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DB48E8-3D19-43A6-A994-A34AE64E0445}" type="doc">
      <dgm:prSet loTypeId="urn:microsoft.com/office/officeart/2005/8/layout/vList2" loCatId="list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78E80948-7995-4CE5-93FB-49892754DA37}">
      <dgm:prSet/>
      <dgm:spPr/>
      <dgm:t>
        <a:bodyPr/>
        <a:lstStyle/>
        <a:p>
          <a:r>
            <a:rPr lang="ru-RU" b="1" dirty="0"/>
            <a:t>Цель проекта: </a:t>
          </a:r>
          <a:r>
            <a:rPr lang="ru-RU" b="0" dirty="0"/>
            <a:t>Обеспечить комфортную рабочую обстановку для сотрудников путем организации питания в утреннее время, и во время регламентированных перерывов</a:t>
          </a:r>
        </a:p>
      </dgm:t>
    </dgm:pt>
    <dgm:pt modelId="{E6E71B5C-824A-4B22-8829-64735926DED8}" type="parTrans" cxnId="{1544B5B5-7F48-4C9C-9605-C156924B530E}">
      <dgm:prSet/>
      <dgm:spPr/>
      <dgm:t>
        <a:bodyPr/>
        <a:lstStyle/>
        <a:p>
          <a:endParaRPr lang="ru-RU"/>
        </a:p>
      </dgm:t>
    </dgm:pt>
    <dgm:pt modelId="{BAEE22B5-BFB7-4583-8C35-BC4A566DF600}" type="sibTrans" cxnId="{1544B5B5-7F48-4C9C-9605-C156924B530E}">
      <dgm:prSet/>
      <dgm:spPr/>
      <dgm:t>
        <a:bodyPr/>
        <a:lstStyle/>
        <a:p>
          <a:endParaRPr lang="ru-RU"/>
        </a:p>
      </dgm:t>
    </dgm:pt>
    <dgm:pt modelId="{55F5A19F-DC80-4DCF-B983-C38E523967C6}">
      <dgm:prSet/>
      <dgm:spPr/>
      <dgm:t>
        <a:bodyPr/>
        <a:lstStyle/>
        <a:p>
          <a:r>
            <a:rPr lang="ru-RU" b="1" dirty="0"/>
            <a:t>Задачи: </a:t>
          </a:r>
          <a:endParaRPr lang="ru-RU" dirty="0"/>
        </a:p>
      </dgm:t>
    </dgm:pt>
    <dgm:pt modelId="{D065E637-419B-4DB7-8DD6-744D7114B645}" type="parTrans" cxnId="{D573AB92-E377-4388-AB6C-A8BE79CE36CE}">
      <dgm:prSet/>
      <dgm:spPr/>
      <dgm:t>
        <a:bodyPr/>
        <a:lstStyle/>
        <a:p>
          <a:endParaRPr lang="ru-RU"/>
        </a:p>
      </dgm:t>
    </dgm:pt>
    <dgm:pt modelId="{53EDDED4-3B5E-427F-B98A-24B43A775777}" type="sibTrans" cxnId="{D573AB92-E377-4388-AB6C-A8BE79CE36CE}">
      <dgm:prSet/>
      <dgm:spPr/>
      <dgm:t>
        <a:bodyPr/>
        <a:lstStyle/>
        <a:p>
          <a:endParaRPr lang="ru-RU"/>
        </a:p>
      </dgm:t>
    </dgm:pt>
    <dgm:pt modelId="{7CB6F4D6-E907-4A1D-94E1-02AE1BD46AB6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Разработать концепцию оформления уголка для питания</a:t>
          </a:r>
        </a:p>
      </dgm:t>
    </dgm:pt>
    <dgm:pt modelId="{3DED3C3F-B7B9-4206-97EE-5D936E61A1A6}" type="parTrans" cxnId="{8ED869E5-D462-49CD-87E0-1C636747A013}">
      <dgm:prSet/>
      <dgm:spPr/>
      <dgm:t>
        <a:bodyPr/>
        <a:lstStyle/>
        <a:p>
          <a:endParaRPr lang="ru-RU"/>
        </a:p>
      </dgm:t>
    </dgm:pt>
    <dgm:pt modelId="{C311D85F-DE22-434D-B7DE-6F9A59A0789B}" type="sibTrans" cxnId="{8ED869E5-D462-49CD-87E0-1C636747A013}">
      <dgm:prSet/>
      <dgm:spPr/>
      <dgm:t>
        <a:bodyPr/>
        <a:lstStyle/>
        <a:p>
          <a:endParaRPr lang="ru-RU"/>
        </a:p>
      </dgm:t>
    </dgm:pt>
    <dgm:pt modelId="{B18D340B-719E-4F3B-A537-DC656EDD6EFD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Согласовать решение с Директором ТПП «</a:t>
          </a:r>
          <a:r>
            <a:rPr lang="ru-RU" sz="1200" kern="1200" dirty="0" err="1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Полазнанефтегаз</a:t>
          </a: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» и Председателем ППО ТПП «</a:t>
          </a:r>
          <a:r>
            <a:rPr lang="ru-RU" sz="1200" kern="1200" dirty="0" err="1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Полазнанефтегаз</a:t>
          </a: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»</a:t>
          </a:r>
        </a:p>
      </dgm:t>
    </dgm:pt>
    <dgm:pt modelId="{095076DC-7EBC-4893-93CF-1CC6DABC237D}" type="parTrans" cxnId="{43CAF3FE-58BB-49A5-8AE9-7A32D6744D7A}">
      <dgm:prSet/>
      <dgm:spPr/>
      <dgm:t>
        <a:bodyPr/>
        <a:lstStyle/>
        <a:p>
          <a:endParaRPr lang="ru-RU"/>
        </a:p>
      </dgm:t>
    </dgm:pt>
    <dgm:pt modelId="{30F56529-9E25-4081-836C-D6E4B9E4ADE6}" type="sibTrans" cxnId="{43CAF3FE-58BB-49A5-8AE9-7A32D6744D7A}">
      <dgm:prSet/>
      <dgm:spPr/>
      <dgm:t>
        <a:bodyPr/>
        <a:lstStyle/>
        <a:p>
          <a:endParaRPr lang="ru-RU"/>
        </a:p>
      </dgm:t>
    </dgm:pt>
    <dgm:pt modelId="{15A8FECD-EBA6-4AD0-A3BA-D21467CD9AC5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Найти подрядчика для поставки кофейного аппарата и/или аппарата для перекуса</a:t>
          </a:r>
        </a:p>
      </dgm:t>
    </dgm:pt>
    <dgm:pt modelId="{F5FC736A-34EA-47B9-921E-DE77EC804E3B}" type="parTrans" cxnId="{73D635D4-F87E-43C7-9FB1-525B1C0EDCB8}">
      <dgm:prSet/>
      <dgm:spPr/>
      <dgm:t>
        <a:bodyPr/>
        <a:lstStyle/>
        <a:p>
          <a:endParaRPr lang="ru-RU"/>
        </a:p>
      </dgm:t>
    </dgm:pt>
    <dgm:pt modelId="{F5B0048C-30CE-491B-B732-CC0C64AC05B2}" type="sibTrans" cxnId="{73D635D4-F87E-43C7-9FB1-525B1C0EDCB8}">
      <dgm:prSet/>
      <dgm:spPr/>
      <dgm:t>
        <a:bodyPr/>
        <a:lstStyle/>
        <a:p>
          <a:endParaRPr lang="ru-RU"/>
        </a:p>
      </dgm:t>
    </dgm:pt>
    <dgm:pt modelId="{22DB2A53-62CD-4E4E-8319-391A35E12146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Оповестить работников ТПП «</a:t>
          </a:r>
          <a:r>
            <a:rPr lang="ru-RU" sz="1200" kern="1200" dirty="0" err="1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Полазнанефтегаз</a:t>
          </a: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» о реализации проекта</a:t>
          </a:r>
        </a:p>
      </dgm:t>
    </dgm:pt>
    <dgm:pt modelId="{41F35468-B83C-4D2E-93EA-47A2245178E1}" type="parTrans" cxnId="{97E8019C-A369-47CE-AE64-38EFA5D0810A}">
      <dgm:prSet/>
      <dgm:spPr/>
      <dgm:t>
        <a:bodyPr/>
        <a:lstStyle/>
        <a:p>
          <a:endParaRPr lang="ru-RU"/>
        </a:p>
      </dgm:t>
    </dgm:pt>
    <dgm:pt modelId="{9253DB73-025A-4CF8-9132-AD6AE67E8D67}" type="sibTrans" cxnId="{97E8019C-A369-47CE-AE64-38EFA5D0810A}">
      <dgm:prSet/>
      <dgm:spPr/>
      <dgm:t>
        <a:bodyPr/>
        <a:lstStyle/>
        <a:p>
          <a:endParaRPr lang="ru-RU"/>
        </a:p>
      </dgm:t>
    </dgm:pt>
    <dgm:pt modelId="{0A7F4075-60C2-4C28-B691-DAE99CDE5DDA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</dgm:t>
    </dgm:pt>
    <dgm:pt modelId="{1B1B2DB8-5374-4290-829D-7A257A1AA7A3}" type="parTrans" cxnId="{35B23334-5401-4B62-865A-648A8DF5C07E}">
      <dgm:prSet/>
      <dgm:spPr/>
      <dgm:t>
        <a:bodyPr/>
        <a:lstStyle/>
        <a:p>
          <a:endParaRPr lang="ru-RU"/>
        </a:p>
      </dgm:t>
    </dgm:pt>
    <dgm:pt modelId="{CD6292CF-EB01-43DE-BA70-AEA9174B4972}" type="sibTrans" cxnId="{35B23334-5401-4B62-865A-648A8DF5C07E}">
      <dgm:prSet/>
      <dgm:spPr/>
      <dgm:t>
        <a:bodyPr/>
        <a:lstStyle/>
        <a:p>
          <a:endParaRPr lang="ru-RU"/>
        </a:p>
      </dgm:t>
    </dgm:pt>
    <dgm:pt modelId="{1156DB64-2668-41E0-849D-8CF254A61245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</dgm:t>
    </dgm:pt>
    <dgm:pt modelId="{7271D355-885A-4A52-8F56-97C4FD77673B}" type="parTrans" cxnId="{DDDBA8EA-F362-4E54-BEC0-54D496B8FC44}">
      <dgm:prSet/>
      <dgm:spPr/>
      <dgm:t>
        <a:bodyPr/>
        <a:lstStyle/>
        <a:p>
          <a:endParaRPr lang="ru-RU"/>
        </a:p>
      </dgm:t>
    </dgm:pt>
    <dgm:pt modelId="{D6B26CBC-E9DB-476A-A350-76E92987A511}" type="sibTrans" cxnId="{DDDBA8EA-F362-4E54-BEC0-54D496B8FC44}">
      <dgm:prSet/>
      <dgm:spPr/>
      <dgm:t>
        <a:bodyPr/>
        <a:lstStyle/>
        <a:p>
          <a:endParaRPr lang="ru-RU"/>
        </a:p>
      </dgm:t>
    </dgm:pt>
    <dgm:pt modelId="{1A0DB235-731B-44D2-948C-62BD923A76F3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</dgm:t>
    </dgm:pt>
    <dgm:pt modelId="{29D3900E-0630-476F-BE3C-4AE592370FE9}" type="parTrans" cxnId="{5079E29A-6F25-4835-993D-97B90C3E1F49}">
      <dgm:prSet/>
      <dgm:spPr/>
      <dgm:t>
        <a:bodyPr/>
        <a:lstStyle/>
        <a:p>
          <a:endParaRPr lang="ru-RU"/>
        </a:p>
      </dgm:t>
    </dgm:pt>
    <dgm:pt modelId="{6DAC62CD-9633-446A-BA4D-0330ECF343FC}" type="sibTrans" cxnId="{5079E29A-6F25-4835-993D-97B90C3E1F49}">
      <dgm:prSet/>
      <dgm:spPr/>
      <dgm:t>
        <a:bodyPr/>
        <a:lstStyle/>
        <a:p>
          <a:endParaRPr lang="ru-RU"/>
        </a:p>
      </dgm:t>
    </dgm:pt>
    <dgm:pt modelId="{5973E71A-755C-492D-B83A-F4CC96BEE35E}">
      <dgm:prSet custT="1"/>
      <dgm:spPr/>
      <dgm:t>
        <a:bodyPr/>
        <a:lstStyle/>
        <a:p>
          <a:pPr algn="l" defTabSz="779074" rtl="0" eaLnBrk="1" latinLnBrk="0" hangingPunct="1">
            <a:spcBef>
              <a:spcPct val="0"/>
            </a:spcBef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</dgm:t>
    </dgm:pt>
    <dgm:pt modelId="{1D553573-0A20-4B55-A23E-B7C98A1876BF}" type="parTrans" cxnId="{7C2CC4A3-ED84-4427-A9E9-7781D0471BB8}">
      <dgm:prSet/>
      <dgm:spPr/>
      <dgm:t>
        <a:bodyPr/>
        <a:lstStyle/>
        <a:p>
          <a:endParaRPr lang="ru-RU"/>
        </a:p>
      </dgm:t>
    </dgm:pt>
    <dgm:pt modelId="{73B1B5DD-5366-4953-8498-2ECE0404925F}" type="sibTrans" cxnId="{7C2CC4A3-ED84-4427-A9E9-7781D0471BB8}">
      <dgm:prSet/>
      <dgm:spPr/>
      <dgm:t>
        <a:bodyPr/>
        <a:lstStyle/>
        <a:p>
          <a:endParaRPr lang="ru-RU"/>
        </a:p>
      </dgm:t>
    </dgm:pt>
    <dgm:pt modelId="{20EFA6C8-E3EF-4AED-988B-6944F8256230}" type="pres">
      <dgm:prSet presAssocID="{BDDB48E8-3D19-43A6-A994-A34AE64E0445}" presName="linear" presStyleCnt="0">
        <dgm:presLayoutVars>
          <dgm:animLvl val="lvl"/>
          <dgm:resizeHandles val="exact"/>
        </dgm:presLayoutVars>
      </dgm:prSet>
      <dgm:spPr/>
    </dgm:pt>
    <dgm:pt modelId="{50F95263-2B2C-4523-9E5E-C21ABBFEAB8C}" type="pres">
      <dgm:prSet presAssocID="{78E80948-7995-4CE5-93FB-49892754DA3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3142BE6-CBE3-4BAE-99EF-9C4E4EBD2114}" type="pres">
      <dgm:prSet presAssocID="{BAEE22B5-BFB7-4583-8C35-BC4A566DF600}" presName="spacer" presStyleCnt="0"/>
      <dgm:spPr/>
    </dgm:pt>
    <dgm:pt modelId="{0D28E5A0-1357-4565-B199-C140F345359F}" type="pres">
      <dgm:prSet presAssocID="{55F5A19F-DC80-4DCF-B983-C38E523967C6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897285B-5430-406D-81B1-1B4D36B200EA}" type="pres">
      <dgm:prSet presAssocID="{55F5A19F-DC80-4DCF-B983-C38E523967C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C35E30C-D70E-45E0-B393-CAEA8C5AF464}" type="presOf" srcId="{78E80948-7995-4CE5-93FB-49892754DA37}" destId="{50F95263-2B2C-4523-9E5E-C21ABBFEAB8C}" srcOrd="0" destOrd="0" presId="urn:microsoft.com/office/officeart/2005/8/layout/vList2"/>
    <dgm:cxn modelId="{85626624-91FE-4867-A884-5D252CA89D7A}" type="presOf" srcId="{15A8FECD-EBA6-4AD0-A3BA-D21467CD9AC5}" destId="{1897285B-5430-406D-81B1-1B4D36B200EA}" srcOrd="0" destOrd="5" presId="urn:microsoft.com/office/officeart/2005/8/layout/vList2"/>
    <dgm:cxn modelId="{35B23334-5401-4B62-865A-648A8DF5C07E}" srcId="{55F5A19F-DC80-4DCF-B983-C38E523967C6}" destId="{0A7F4075-60C2-4C28-B691-DAE99CDE5DDA}" srcOrd="2" destOrd="0" parTransId="{1B1B2DB8-5374-4290-829D-7A257A1AA7A3}" sibTransId="{CD6292CF-EB01-43DE-BA70-AEA9174B4972}"/>
    <dgm:cxn modelId="{04614F38-BB22-4590-B76D-98E0134A047B}" type="presOf" srcId="{1156DB64-2668-41E0-849D-8CF254A61245}" destId="{1897285B-5430-406D-81B1-1B4D36B200EA}" srcOrd="0" destOrd="6" presId="urn:microsoft.com/office/officeart/2005/8/layout/vList2"/>
    <dgm:cxn modelId="{90FFF44A-230B-4588-B3E1-D56C1674B8E0}" type="presOf" srcId="{55F5A19F-DC80-4DCF-B983-C38E523967C6}" destId="{0D28E5A0-1357-4565-B199-C140F345359F}" srcOrd="0" destOrd="0" presId="urn:microsoft.com/office/officeart/2005/8/layout/vList2"/>
    <dgm:cxn modelId="{D350876C-9C94-4627-9ECD-7050549274EA}" type="presOf" srcId="{BDDB48E8-3D19-43A6-A994-A34AE64E0445}" destId="{20EFA6C8-E3EF-4AED-988B-6944F8256230}" srcOrd="0" destOrd="0" presId="urn:microsoft.com/office/officeart/2005/8/layout/vList2"/>
    <dgm:cxn modelId="{78CADD81-2705-4CD8-AA7F-04743E36F185}" type="presOf" srcId="{B18D340B-719E-4F3B-A537-DC656EDD6EFD}" destId="{1897285B-5430-406D-81B1-1B4D36B200EA}" srcOrd="0" destOrd="3" presId="urn:microsoft.com/office/officeart/2005/8/layout/vList2"/>
    <dgm:cxn modelId="{CD858F86-4460-4600-A496-B8C0DC176584}" type="presOf" srcId="{1A0DB235-731B-44D2-948C-62BD923A76F3}" destId="{1897285B-5430-406D-81B1-1B4D36B200EA}" srcOrd="0" destOrd="0" presId="urn:microsoft.com/office/officeart/2005/8/layout/vList2"/>
    <dgm:cxn modelId="{D573AB92-E377-4388-AB6C-A8BE79CE36CE}" srcId="{BDDB48E8-3D19-43A6-A994-A34AE64E0445}" destId="{55F5A19F-DC80-4DCF-B983-C38E523967C6}" srcOrd="1" destOrd="0" parTransId="{D065E637-419B-4DB7-8DD6-744D7114B645}" sibTransId="{53EDDED4-3B5E-427F-B98A-24B43A775777}"/>
    <dgm:cxn modelId="{5079E29A-6F25-4835-993D-97B90C3E1F49}" srcId="{55F5A19F-DC80-4DCF-B983-C38E523967C6}" destId="{1A0DB235-731B-44D2-948C-62BD923A76F3}" srcOrd="0" destOrd="0" parTransId="{29D3900E-0630-476F-BE3C-4AE592370FE9}" sibTransId="{6DAC62CD-9633-446A-BA4D-0330ECF343FC}"/>
    <dgm:cxn modelId="{97E8019C-A369-47CE-AE64-38EFA5D0810A}" srcId="{55F5A19F-DC80-4DCF-B983-C38E523967C6}" destId="{22DB2A53-62CD-4E4E-8319-391A35E12146}" srcOrd="7" destOrd="0" parTransId="{41F35468-B83C-4D2E-93EA-47A2245178E1}" sibTransId="{9253DB73-025A-4CF8-9132-AD6AE67E8D67}"/>
    <dgm:cxn modelId="{05663E9F-EAD6-4BE1-8370-94DC05967EDC}" type="presOf" srcId="{7CB6F4D6-E907-4A1D-94E1-02AE1BD46AB6}" destId="{1897285B-5430-406D-81B1-1B4D36B200EA}" srcOrd="0" destOrd="1" presId="urn:microsoft.com/office/officeart/2005/8/layout/vList2"/>
    <dgm:cxn modelId="{7C2CC4A3-ED84-4427-A9E9-7781D0471BB8}" srcId="{55F5A19F-DC80-4DCF-B983-C38E523967C6}" destId="{5973E71A-755C-492D-B83A-F4CC96BEE35E}" srcOrd="4" destOrd="0" parTransId="{1D553573-0A20-4B55-A23E-B7C98A1876BF}" sibTransId="{73B1B5DD-5366-4953-8498-2ECE0404925F}"/>
    <dgm:cxn modelId="{1544B5B5-7F48-4C9C-9605-C156924B530E}" srcId="{BDDB48E8-3D19-43A6-A994-A34AE64E0445}" destId="{78E80948-7995-4CE5-93FB-49892754DA37}" srcOrd="0" destOrd="0" parTransId="{E6E71B5C-824A-4B22-8829-64735926DED8}" sibTransId="{BAEE22B5-BFB7-4583-8C35-BC4A566DF600}"/>
    <dgm:cxn modelId="{DBBCFFBD-2D06-4304-AEC8-CE43B5F0F6B8}" type="presOf" srcId="{5973E71A-755C-492D-B83A-F4CC96BEE35E}" destId="{1897285B-5430-406D-81B1-1B4D36B200EA}" srcOrd="0" destOrd="4" presId="urn:microsoft.com/office/officeart/2005/8/layout/vList2"/>
    <dgm:cxn modelId="{0B893DBE-0A56-43B1-B4FC-8BC3C77AAD7A}" type="presOf" srcId="{0A7F4075-60C2-4C28-B691-DAE99CDE5DDA}" destId="{1897285B-5430-406D-81B1-1B4D36B200EA}" srcOrd="0" destOrd="2" presId="urn:microsoft.com/office/officeart/2005/8/layout/vList2"/>
    <dgm:cxn modelId="{73D635D4-F87E-43C7-9FB1-525B1C0EDCB8}" srcId="{55F5A19F-DC80-4DCF-B983-C38E523967C6}" destId="{15A8FECD-EBA6-4AD0-A3BA-D21467CD9AC5}" srcOrd="5" destOrd="0" parTransId="{F5FC736A-34EA-47B9-921E-DE77EC804E3B}" sibTransId="{F5B0048C-30CE-491B-B732-CC0C64AC05B2}"/>
    <dgm:cxn modelId="{7E1103D7-F72E-496D-8B38-544F1AEB83DC}" type="presOf" srcId="{22DB2A53-62CD-4E4E-8319-391A35E12146}" destId="{1897285B-5430-406D-81B1-1B4D36B200EA}" srcOrd="0" destOrd="7" presId="urn:microsoft.com/office/officeart/2005/8/layout/vList2"/>
    <dgm:cxn modelId="{8ED869E5-D462-49CD-87E0-1C636747A013}" srcId="{55F5A19F-DC80-4DCF-B983-C38E523967C6}" destId="{7CB6F4D6-E907-4A1D-94E1-02AE1BD46AB6}" srcOrd="1" destOrd="0" parTransId="{3DED3C3F-B7B9-4206-97EE-5D936E61A1A6}" sibTransId="{C311D85F-DE22-434D-B7DE-6F9A59A0789B}"/>
    <dgm:cxn modelId="{DDDBA8EA-F362-4E54-BEC0-54D496B8FC44}" srcId="{55F5A19F-DC80-4DCF-B983-C38E523967C6}" destId="{1156DB64-2668-41E0-849D-8CF254A61245}" srcOrd="6" destOrd="0" parTransId="{7271D355-885A-4A52-8F56-97C4FD77673B}" sibTransId="{D6B26CBC-E9DB-476A-A350-76E92987A511}"/>
    <dgm:cxn modelId="{43CAF3FE-58BB-49A5-8AE9-7A32D6744D7A}" srcId="{55F5A19F-DC80-4DCF-B983-C38E523967C6}" destId="{B18D340B-719E-4F3B-A537-DC656EDD6EFD}" srcOrd="3" destOrd="0" parTransId="{095076DC-7EBC-4893-93CF-1CC6DABC237D}" sibTransId="{30F56529-9E25-4081-836C-D6E4B9E4ADE6}"/>
    <dgm:cxn modelId="{6636B08D-B03E-499A-8965-AFE7360C79B3}" type="presParOf" srcId="{20EFA6C8-E3EF-4AED-988B-6944F8256230}" destId="{50F95263-2B2C-4523-9E5E-C21ABBFEAB8C}" srcOrd="0" destOrd="0" presId="urn:microsoft.com/office/officeart/2005/8/layout/vList2"/>
    <dgm:cxn modelId="{F6FEC2CB-B245-47DF-8301-591CAC0CA705}" type="presParOf" srcId="{20EFA6C8-E3EF-4AED-988B-6944F8256230}" destId="{D3142BE6-CBE3-4BAE-99EF-9C4E4EBD2114}" srcOrd="1" destOrd="0" presId="urn:microsoft.com/office/officeart/2005/8/layout/vList2"/>
    <dgm:cxn modelId="{46DB42C0-022D-43D9-97B9-24769453FA34}" type="presParOf" srcId="{20EFA6C8-E3EF-4AED-988B-6944F8256230}" destId="{0D28E5A0-1357-4565-B199-C140F345359F}" srcOrd="2" destOrd="0" presId="urn:microsoft.com/office/officeart/2005/8/layout/vList2"/>
    <dgm:cxn modelId="{F37C0307-63DA-4964-A4D9-2578F4A2A6A6}" type="presParOf" srcId="{20EFA6C8-E3EF-4AED-988B-6944F8256230}" destId="{1897285B-5430-406D-81B1-1B4D36B200E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8133DB-C407-400B-ACF9-7A71A9F3F34B}" type="doc">
      <dgm:prSet loTypeId="urn:microsoft.com/office/officeart/2005/8/layout/vList2" loCatId="list" qsTypeId="urn:microsoft.com/office/officeart/2005/8/quickstyle/simple4" qsCatId="simple" csTypeId="urn:microsoft.com/office/officeart/2005/8/colors/accent2_5" csCatId="accent2"/>
      <dgm:spPr/>
      <dgm:t>
        <a:bodyPr/>
        <a:lstStyle/>
        <a:p>
          <a:endParaRPr lang="ru-RU"/>
        </a:p>
      </dgm:t>
    </dgm:pt>
    <dgm:pt modelId="{6D836523-C8FD-4AC7-B5F5-22EADDC3A263}">
      <dgm:prSet/>
      <dgm:spPr/>
      <dgm:t>
        <a:bodyPr/>
        <a:lstStyle/>
        <a:p>
          <a:pPr algn="ctr"/>
          <a:r>
            <a:rPr lang="en-US"/>
            <a:t>TCN</a:t>
          </a:r>
          <a:endParaRPr lang="ru-RU"/>
        </a:p>
      </dgm:t>
    </dgm:pt>
    <dgm:pt modelId="{9BC12EBD-D4DB-4954-973F-EF26DA4597BF}" type="parTrans" cxnId="{3588D6C6-C200-43B7-86A4-18EC7BE72400}">
      <dgm:prSet/>
      <dgm:spPr/>
      <dgm:t>
        <a:bodyPr/>
        <a:lstStyle/>
        <a:p>
          <a:endParaRPr lang="ru-RU"/>
        </a:p>
      </dgm:t>
    </dgm:pt>
    <dgm:pt modelId="{3B6F1C92-860C-493D-B3D5-69E8AA618921}" type="sibTrans" cxnId="{3588D6C6-C200-43B7-86A4-18EC7BE72400}">
      <dgm:prSet/>
      <dgm:spPr/>
      <dgm:t>
        <a:bodyPr/>
        <a:lstStyle/>
        <a:p>
          <a:endParaRPr lang="ru-RU"/>
        </a:p>
      </dgm:t>
    </dgm:pt>
    <dgm:pt modelId="{5FC5BF4B-8732-4198-91E2-32A06267A320}" type="pres">
      <dgm:prSet presAssocID="{8F8133DB-C407-400B-ACF9-7A71A9F3F34B}" presName="linear" presStyleCnt="0">
        <dgm:presLayoutVars>
          <dgm:animLvl val="lvl"/>
          <dgm:resizeHandles val="exact"/>
        </dgm:presLayoutVars>
      </dgm:prSet>
      <dgm:spPr/>
    </dgm:pt>
    <dgm:pt modelId="{034E2E71-E739-4BA9-8A32-363AF7587D34}" type="pres">
      <dgm:prSet presAssocID="{6D836523-C8FD-4AC7-B5F5-22EADDC3A26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589029-0BB1-4233-B87A-57EABD1241BC}" type="presOf" srcId="{6D836523-C8FD-4AC7-B5F5-22EADDC3A263}" destId="{034E2E71-E739-4BA9-8A32-363AF7587D34}" srcOrd="0" destOrd="0" presId="urn:microsoft.com/office/officeart/2005/8/layout/vList2"/>
    <dgm:cxn modelId="{5C5D9AAF-EF3C-4540-83F0-C1F529FCF1DD}" type="presOf" srcId="{8F8133DB-C407-400B-ACF9-7A71A9F3F34B}" destId="{5FC5BF4B-8732-4198-91E2-32A06267A320}" srcOrd="0" destOrd="0" presId="urn:microsoft.com/office/officeart/2005/8/layout/vList2"/>
    <dgm:cxn modelId="{3588D6C6-C200-43B7-86A4-18EC7BE72400}" srcId="{8F8133DB-C407-400B-ACF9-7A71A9F3F34B}" destId="{6D836523-C8FD-4AC7-B5F5-22EADDC3A263}" srcOrd="0" destOrd="0" parTransId="{9BC12EBD-D4DB-4954-973F-EF26DA4597BF}" sibTransId="{3B6F1C92-860C-493D-B3D5-69E8AA618921}"/>
    <dgm:cxn modelId="{8094B315-830F-4A9E-97BD-8D6492133AC2}" type="presParOf" srcId="{5FC5BF4B-8732-4198-91E2-32A06267A320}" destId="{034E2E71-E739-4BA9-8A32-363AF7587D3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2EC2BE-5A79-42AA-8122-A23F32F59176}" type="doc">
      <dgm:prSet loTypeId="urn:microsoft.com/office/officeart/2005/8/layout/vList2" loCatId="list" qsTypeId="urn:microsoft.com/office/officeart/2005/8/quickstyle/simple4" qsCatId="simple" csTypeId="urn:microsoft.com/office/officeart/2005/8/colors/accent2_5" csCatId="accent2"/>
      <dgm:spPr/>
      <dgm:t>
        <a:bodyPr/>
        <a:lstStyle/>
        <a:p>
          <a:endParaRPr lang="ru-RU"/>
        </a:p>
      </dgm:t>
    </dgm:pt>
    <dgm:pt modelId="{C7E3EFFC-9CED-43A8-BDB0-B339C48D66BF}">
      <dgm:prSet/>
      <dgm:spPr/>
      <dgm:t>
        <a:bodyPr/>
        <a:lstStyle/>
        <a:p>
          <a:pPr algn="ctr"/>
          <a:r>
            <a:rPr lang="en-US"/>
            <a:t>HOHORO COFFEE</a:t>
          </a:r>
          <a:endParaRPr lang="ru-RU"/>
        </a:p>
      </dgm:t>
    </dgm:pt>
    <dgm:pt modelId="{4A024133-852B-4B21-8529-0EEEA1F6B46A}" type="parTrans" cxnId="{CE302E9F-4921-4023-832D-2A08031861CA}">
      <dgm:prSet/>
      <dgm:spPr/>
      <dgm:t>
        <a:bodyPr/>
        <a:lstStyle/>
        <a:p>
          <a:endParaRPr lang="ru-RU"/>
        </a:p>
      </dgm:t>
    </dgm:pt>
    <dgm:pt modelId="{0D34A7FF-6840-407D-AFD1-3132118178BC}" type="sibTrans" cxnId="{CE302E9F-4921-4023-832D-2A08031861CA}">
      <dgm:prSet/>
      <dgm:spPr/>
      <dgm:t>
        <a:bodyPr/>
        <a:lstStyle/>
        <a:p>
          <a:endParaRPr lang="ru-RU"/>
        </a:p>
      </dgm:t>
    </dgm:pt>
    <dgm:pt modelId="{65E6FBBF-62CC-4341-9FF4-0B93455F4F72}" type="pres">
      <dgm:prSet presAssocID="{912EC2BE-5A79-42AA-8122-A23F32F59176}" presName="linear" presStyleCnt="0">
        <dgm:presLayoutVars>
          <dgm:animLvl val="lvl"/>
          <dgm:resizeHandles val="exact"/>
        </dgm:presLayoutVars>
      </dgm:prSet>
      <dgm:spPr/>
    </dgm:pt>
    <dgm:pt modelId="{C4F8B1F2-08C5-4817-9137-CD8C360D7BDA}" type="pres">
      <dgm:prSet presAssocID="{C7E3EFFC-9CED-43A8-BDB0-B339C48D66B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E302E9F-4921-4023-832D-2A08031861CA}" srcId="{912EC2BE-5A79-42AA-8122-A23F32F59176}" destId="{C7E3EFFC-9CED-43A8-BDB0-B339C48D66BF}" srcOrd="0" destOrd="0" parTransId="{4A024133-852B-4B21-8529-0EEEA1F6B46A}" sibTransId="{0D34A7FF-6840-407D-AFD1-3132118178BC}"/>
    <dgm:cxn modelId="{FF158EDC-E7B2-4867-9E18-E5D839A2616B}" type="presOf" srcId="{C7E3EFFC-9CED-43A8-BDB0-B339C48D66BF}" destId="{C4F8B1F2-08C5-4817-9137-CD8C360D7BDA}" srcOrd="0" destOrd="0" presId="urn:microsoft.com/office/officeart/2005/8/layout/vList2"/>
    <dgm:cxn modelId="{9992F2FB-D37A-4256-BA2F-C0DFB45C0CDD}" type="presOf" srcId="{912EC2BE-5A79-42AA-8122-A23F32F59176}" destId="{65E6FBBF-62CC-4341-9FF4-0B93455F4F72}" srcOrd="0" destOrd="0" presId="urn:microsoft.com/office/officeart/2005/8/layout/vList2"/>
    <dgm:cxn modelId="{71366762-197E-4464-AB77-852851A79A5A}" type="presParOf" srcId="{65E6FBBF-62CC-4341-9FF4-0B93455F4F72}" destId="{C4F8B1F2-08C5-4817-9137-CD8C360D7B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DB79C2-81C4-4FCA-BB8B-5FF2D3D7C0F0}" type="doc">
      <dgm:prSet loTypeId="urn:microsoft.com/office/officeart/2005/8/layout/vList2" loCatId="list" qsTypeId="urn:microsoft.com/office/officeart/2005/8/quickstyle/simple4" qsCatId="simple" csTypeId="urn:microsoft.com/office/officeart/2005/8/colors/accent2_5" csCatId="accent2"/>
      <dgm:spPr/>
      <dgm:t>
        <a:bodyPr/>
        <a:lstStyle/>
        <a:p>
          <a:endParaRPr lang="ru-RU"/>
        </a:p>
      </dgm:t>
    </dgm:pt>
    <dgm:pt modelId="{A0131CB1-EE68-4EF0-B1FB-B36DF1C751CE}">
      <dgm:prSet/>
      <dgm:spPr/>
      <dgm:t>
        <a:bodyPr/>
        <a:lstStyle/>
        <a:p>
          <a:pPr algn="ctr"/>
          <a:r>
            <a:rPr lang="en-US"/>
            <a:t>Uvenco</a:t>
          </a:r>
          <a:endParaRPr lang="ru-RU"/>
        </a:p>
      </dgm:t>
    </dgm:pt>
    <dgm:pt modelId="{EF00D438-95F2-4176-B66F-68D99D8C75DF}" type="parTrans" cxnId="{E2F73E3F-2406-4B39-957E-86BE62B2412C}">
      <dgm:prSet/>
      <dgm:spPr/>
      <dgm:t>
        <a:bodyPr/>
        <a:lstStyle/>
        <a:p>
          <a:endParaRPr lang="ru-RU"/>
        </a:p>
      </dgm:t>
    </dgm:pt>
    <dgm:pt modelId="{575C3205-AE2F-444B-B00E-D0804A3757C0}" type="sibTrans" cxnId="{E2F73E3F-2406-4B39-957E-86BE62B2412C}">
      <dgm:prSet/>
      <dgm:spPr/>
      <dgm:t>
        <a:bodyPr/>
        <a:lstStyle/>
        <a:p>
          <a:endParaRPr lang="ru-RU"/>
        </a:p>
      </dgm:t>
    </dgm:pt>
    <dgm:pt modelId="{91F0980D-0462-4DAF-9EBF-1443B97C39D6}" type="pres">
      <dgm:prSet presAssocID="{85DB79C2-81C4-4FCA-BB8B-5FF2D3D7C0F0}" presName="linear" presStyleCnt="0">
        <dgm:presLayoutVars>
          <dgm:animLvl val="lvl"/>
          <dgm:resizeHandles val="exact"/>
        </dgm:presLayoutVars>
      </dgm:prSet>
      <dgm:spPr/>
    </dgm:pt>
    <dgm:pt modelId="{1AFB28CF-F865-4BEF-BAD4-2247BECD79C2}" type="pres">
      <dgm:prSet presAssocID="{A0131CB1-EE68-4EF0-B1FB-B36DF1C751C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2F73E3F-2406-4B39-957E-86BE62B2412C}" srcId="{85DB79C2-81C4-4FCA-BB8B-5FF2D3D7C0F0}" destId="{A0131CB1-EE68-4EF0-B1FB-B36DF1C751CE}" srcOrd="0" destOrd="0" parTransId="{EF00D438-95F2-4176-B66F-68D99D8C75DF}" sibTransId="{575C3205-AE2F-444B-B00E-D0804A3757C0}"/>
    <dgm:cxn modelId="{422CF154-F7B4-4FDB-A5E0-934820CB1D83}" type="presOf" srcId="{85DB79C2-81C4-4FCA-BB8B-5FF2D3D7C0F0}" destId="{91F0980D-0462-4DAF-9EBF-1443B97C39D6}" srcOrd="0" destOrd="0" presId="urn:microsoft.com/office/officeart/2005/8/layout/vList2"/>
    <dgm:cxn modelId="{83A43CA3-2F23-4B87-AB53-A32E9DAA8988}" type="presOf" srcId="{A0131CB1-EE68-4EF0-B1FB-B36DF1C751CE}" destId="{1AFB28CF-F865-4BEF-BAD4-2247BECD79C2}" srcOrd="0" destOrd="0" presId="urn:microsoft.com/office/officeart/2005/8/layout/vList2"/>
    <dgm:cxn modelId="{13F1C4DA-D932-4D27-8280-CDD722EE46DA}" type="presParOf" srcId="{91F0980D-0462-4DAF-9EBF-1443B97C39D6}" destId="{1AFB28CF-F865-4BEF-BAD4-2247BECD79C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BF5F8F8-1434-480A-A2BF-E8D3C0C50413}" type="doc">
      <dgm:prSet loTypeId="urn:microsoft.com/office/officeart/2005/8/layout/vList4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E2CF7C6-5A34-4C8E-B8D6-C243C73F07E6}">
      <dgm:prSet phldrT="[Текст]"/>
      <dgm:spPr/>
      <dgm:t>
        <a:bodyPr/>
        <a:lstStyle/>
        <a:p>
          <a:r>
            <a:rPr lang="ru-RU" dirty="0"/>
            <a:t>Вариант 1:</a:t>
          </a:r>
        </a:p>
      </dgm:t>
    </dgm:pt>
    <dgm:pt modelId="{A7CAAB3A-D115-4C62-A058-38CFFD01298D}" type="parTrans" cxnId="{161C7D4E-FD87-4ECE-81C9-8BA6B81F67BF}">
      <dgm:prSet/>
      <dgm:spPr/>
      <dgm:t>
        <a:bodyPr/>
        <a:lstStyle/>
        <a:p>
          <a:endParaRPr lang="ru-RU"/>
        </a:p>
      </dgm:t>
    </dgm:pt>
    <dgm:pt modelId="{B7103AC0-A07B-4FC2-ABB3-4DA7313BC247}" type="sibTrans" cxnId="{161C7D4E-FD87-4ECE-81C9-8BA6B81F67BF}">
      <dgm:prSet/>
      <dgm:spPr/>
      <dgm:t>
        <a:bodyPr/>
        <a:lstStyle/>
        <a:p>
          <a:endParaRPr lang="ru-RU"/>
        </a:p>
      </dgm:t>
    </dgm:pt>
    <dgm:pt modelId="{08423F9A-DE93-49A8-984F-5913551E7367}">
      <dgm:prSet phldrT="[Текст]"/>
      <dgm:spPr/>
      <dgm:t>
        <a:bodyPr/>
        <a:lstStyle/>
        <a:p>
          <a:r>
            <a:rPr lang="ru-RU" dirty="0"/>
            <a:t>Реализация собственными силами</a:t>
          </a:r>
        </a:p>
      </dgm:t>
    </dgm:pt>
    <dgm:pt modelId="{B7D765F8-EC16-49DD-87C1-D233A7C2BB53}" type="parTrans" cxnId="{6DBCB96B-F68A-4F74-AEC2-A3DB4C3E78E1}">
      <dgm:prSet/>
      <dgm:spPr/>
      <dgm:t>
        <a:bodyPr/>
        <a:lstStyle/>
        <a:p>
          <a:endParaRPr lang="ru-RU"/>
        </a:p>
      </dgm:t>
    </dgm:pt>
    <dgm:pt modelId="{9D4E6297-9F54-4858-9AC0-3C8653CD1813}" type="sibTrans" cxnId="{6DBCB96B-F68A-4F74-AEC2-A3DB4C3E78E1}">
      <dgm:prSet/>
      <dgm:spPr/>
      <dgm:t>
        <a:bodyPr/>
        <a:lstStyle/>
        <a:p>
          <a:endParaRPr lang="ru-RU"/>
        </a:p>
      </dgm:t>
    </dgm:pt>
    <dgm:pt modelId="{378C908B-2218-41C3-9735-4265835C98F1}">
      <dgm:prSet phldrT="[Текст]"/>
      <dgm:spPr/>
      <dgm:t>
        <a:bodyPr/>
        <a:lstStyle/>
        <a:p>
          <a:r>
            <a:rPr lang="ru-RU" dirty="0"/>
            <a:t>Вариант 2:</a:t>
          </a:r>
        </a:p>
      </dgm:t>
    </dgm:pt>
    <dgm:pt modelId="{E2F34948-7F75-4D74-BEFE-285C7AD76463}" type="parTrans" cxnId="{98CC90B4-92AC-4005-B9E4-5EDF03F0D115}">
      <dgm:prSet/>
      <dgm:spPr/>
      <dgm:t>
        <a:bodyPr/>
        <a:lstStyle/>
        <a:p>
          <a:endParaRPr lang="ru-RU"/>
        </a:p>
      </dgm:t>
    </dgm:pt>
    <dgm:pt modelId="{87C9968F-2EEA-4AC6-93F0-8C970D054F99}" type="sibTrans" cxnId="{98CC90B4-92AC-4005-B9E4-5EDF03F0D115}">
      <dgm:prSet/>
      <dgm:spPr/>
      <dgm:t>
        <a:bodyPr/>
        <a:lstStyle/>
        <a:p>
          <a:endParaRPr lang="ru-RU"/>
        </a:p>
      </dgm:t>
    </dgm:pt>
    <dgm:pt modelId="{40556DE3-221E-4BEA-998D-AEDA5F9F4070}">
      <dgm:prSet phldrT="[Текст]"/>
      <dgm:spPr/>
      <dgm:t>
        <a:bodyPr/>
        <a:lstStyle/>
        <a:p>
          <a:r>
            <a:rPr lang="ru-RU" dirty="0"/>
            <a:t>Реализация через подрядную организацию</a:t>
          </a:r>
        </a:p>
      </dgm:t>
    </dgm:pt>
    <dgm:pt modelId="{41A8F4A0-D3B3-49B4-95B3-99D27BC0AD57}" type="parTrans" cxnId="{C72504E0-E47F-4583-9D54-82E8DCB1EF3B}">
      <dgm:prSet/>
      <dgm:spPr/>
      <dgm:t>
        <a:bodyPr/>
        <a:lstStyle/>
        <a:p>
          <a:endParaRPr lang="ru-RU"/>
        </a:p>
      </dgm:t>
    </dgm:pt>
    <dgm:pt modelId="{08AD21A8-F56D-47B5-9CBC-EBA14E631223}" type="sibTrans" cxnId="{C72504E0-E47F-4583-9D54-82E8DCB1EF3B}">
      <dgm:prSet/>
      <dgm:spPr/>
      <dgm:t>
        <a:bodyPr/>
        <a:lstStyle/>
        <a:p>
          <a:endParaRPr lang="ru-RU"/>
        </a:p>
      </dgm:t>
    </dgm:pt>
    <dgm:pt modelId="{9E742BC1-0D82-4EA6-AC05-79FDCE674166}" type="pres">
      <dgm:prSet presAssocID="{8BF5F8F8-1434-480A-A2BF-E8D3C0C50413}" presName="linear" presStyleCnt="0">
        <dgm:presLayoutVars>
          <dgm:dir/>
          <dgm:resizeHandles val="exact"/>
        </dgm:presLayoutVars>
      </dgm:prSet>
      <dgm:spPr/>
    </dgm:pt>
    <dgm:pt modelId="{D59C4FF1-4E26-4012-BD08-0862ED4E2159}" type="pres">
      <dgm:prSet presAssocID="{AE2CF7C6-5A34-4C8E-B8D6-C243C73F07E6}" presName="comp" presStyleCnt="0"/>
      <dgm:spPr/>
    </dgm:pt>
    <dgm:pt modelId="{1A82FBDB-265B-4DE1-86BC-AF173B9EEFD4}" type="pres">
      <dgm:prSet presAssocID="{AE2CF7C6-5A34-4C8E-B8D6-C243C73F07E6}" presName="box" presStyleLbl="node1" presStyleIdx="0" presStyleCnt="2" custLinFactNeighborX="-311" custLinFactNeighborY="-8165"/>
      <dgm:spPr/>
    </dgm:pt>
    <dgm:pt modelId="{3196B28F-F6CB-4946-8963-351635DE4BBF}" type="pres">
      <dgm:prSet presAssocID="{AE2CF7C6-5A34-4C8E-B8D6-C243C73F07E6}" presName="img" presStyleLbl="fgImgPlace1" presStyleIdx="0" presStyleCnt="2"/>
      <dgm:spPr>
        <a:prstGeom prst="rightArrow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8000" b="-8000"/>
          </a:stretch>
        </a:blipFill>
      </dgm:spPr>
      <dgm:extLst>
        <a:ext uri="{E40237B7-FDA0-4F09-8148-C483321AD2D9}">
          <dgm14:cNvPr xmlns:dgm14="http://schemas.microsoft.com/office/drawing/2010/diagram" id="0" name="" descr="Чоканье со сплошной заливкой"/>
        </a:ext>
      </dgm:extLst>
    </dgm:pt>
    <dgm:pt modelId="{3E2249FC-130D-407A-958F-661F974C8EED}" type="pres">
      <dgm:prSet presAssocID="{AE2CF7C6-5A34-4C8E-B8D6-C243C73F07E6}" presName="text" presStyleLbl="node1" presStyleIdx="0" presStyleCnt="2">
        <dgm:presLayoutVars>
          <dgm:bulletEnabled val="1"/>
        </dgm:presLayoutVars>
      </dgm:prSet>
      <dgm:spPr/>
    </dgm:pt>
    <dgm:pt modelId="{2266FD14-9E5F-49D7-8F60-088B338DABBC}" type="pres">
      <dgm:prSet presAssocID="{B7103AC0-A07B-4FC2-ABB3-4DA7313BC247}" presName="spacer" presStyleCnt="0"/>
      <dgm:spPr/>
    </dgm:pt>
    <dgm:pt modelId="{690C7DD5-6858-427C-9708-9DD517C6BEA9}" type="pres">
      <dgm:prSet presAssocID="{378C908B-2218-41C3-9735-4265835C98F1}" presName="comp" presStyleCnt="0"/>
      <dgm:spPr/>
    </dgm:pt>
    <dgm:pt modelId="{74DE36A9-F005-4C05-B4A3-22FCE2F1D23E}" type="pres">
      <dgm:prSet presAssocID="{378C908B-2218-41C3-9735-4265835C98F1}" presName="box" presStyleLbl="node1" presStyleIdx="1" presStyleCnt="2" custLinFactNeighborX="-416" custLinFactNeighborY="19632"/>
      <dgm:spPr/>
    </dgm:pt>
    <dgm:pt modelId="{BCCC99D5-963E-46EE-B2DD-408CD1FE145E}" type="pres">
      <dgm:prSet presAssocID="{378C908B-2218-41C3-9735-4265835C98F1}" presName="img" presStyleLbl="fgImgPlace1" presStyleIdx="1" presStyleCnt="2"/>
      <dgm:spPr>
        <a:prstGeom prst="rightArrow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8000" b="-8000"/>
          </a:stretch>
        </a:blipFill>
      </dgm:spPr>
      <dgm:extLst>
        <a:ext uri="{E40237B7-FDA0-4F09-8148-C483321AD2D9}">
          <dgm14:cNvPr xmlns:dgm14="http://schemas.microsoft.com/office/drawing/2010/diagram" id="0" name="" descr="Чоканье со сплошной заливкой"/>
        </a:ext>
      </dgm:extLst>
    </dgm:pt>
    <dgm:pt modelId="{F5B9BE33-9600-44F2-B660-1638E6DC8A23}" type="pres">
      <dgm:prSet presAssocID="{378C908B-2218-41C3-9735-4265835C98F1}" presName="text" presStyleLbl="node1" presStyleIdx="1" presStyleCnt="2">
        <dgm:presLayoutVars>
          <dgm:bulletEnabled val="1"/>
        </dgm:presLayoutVars>
      </dgm:prSet>
      <dgm:spPr/>
    </dgm:pt>
  </dgm:ptLst>
  <dgm:cxnLst>
    <dgm:cxn modelId="{6E10F208-CA46-49E9-8A76-480BF03F6A3C}" type="presOf" srcId="{08423F9A-DE93-49A8-984F-5913551E7367}" destId="{3E2249FC-130D-407A-958F-661F974C8EED}" srcOrd="1" destOrd="1" presId="urn:microsoft.com/office/officeart/2005/8/layout/vList4"/>
    <dgm:cxn modelId="{6DBCB96B-F68A-4F74-AEC2-A3DB4C3E78E1}" srcId="{AE2CF7C6-5A34-4C8E-B8D6-C243C73F07E6}" destId="{08423F9A-DE93-49A8-984F-5913551E7367}" srcOrd="0" destOrd="0" parTransId="{B7D765F8-EC16-49DD-87C1-D233A7C2BB53}" sibTransId="{9D4E6297-9F54-4858-9AC0-3C8653CD1813}"/>
    <dgm:cxn modelId="{161C7D4E-FD87-4ECE-81C9-8BA6B81F67BF}" srcId="{8BF5F8F8-1434-480A-A2BF-E8D3C0C50413}" destId="{AE2CF7C6-5A34-4C8E-B8D6-C243C73F07E6}" srcOrd="0" destOrd="0" parTransId="{A7CAAB3A-D115-4C62-A058-38CFFD01298D}" sibTransId="{B7103AC0-A07B-4FC2-ABB3-4DA7313BC247}"/>
    <dgm:cxn modelId="{4D8D9693-8F1F-4017-91BC-3273E847BF1B}" type="presOf" srcId="{40556DE3-221E-4BEA-998D-AEDA5F9F4070}" destId="{74DE36A9-F005-4C05-B4A3-22FCE2F1D23E}" srcOrd="0" destOrd="1" presId="urn:microsoft.com/office/officeart/2005/8/layout/vList4"/>
    <dgm:cxn modelId="{CBE0489F-C2B7-430B-B484-FB905C445038}" type="presOf" srcId="{08423F9A-DE93-49A8-984F-5913551E7367}" destId="{1A82FBDB-265B-4DE1-86BC-AF173B9EEFD4}" srcOrd="0" destOrd="1" presId="urn:microsoft.com/office/officeart/2005/8/layout/vList4"/>
    <dgm:cxn modelId="{0455E9A4-6846-4DC5-8F40-B055BA864967}" type="presOf" srcId="{AE2CF7C6-5A34-4C8E-B8D6-C243C73F07E6}" destId="{3E2249FC-130D-407A-958F-661F974C8EED}" srcOrd="1" destOrd="0" presId="urn:microsoft.com/office/officeart/2005/8/layout/vList4"/>
    <dgm:cxn modelId="{74E162B4-2BD6-4AC9-92B0-B937783323F1}" type="presOf" srcId="{378C908B-2218-41C3-9735-4265835C98F1}" destId="{F5B9BE33-9600-44F2-B660-1638E6DC8A23}" srcOrd="1" destOrd="0" presId="urn:microsoft.com/office/officeart/2005/8/layout/vList4"/>
    <dgm:cxn modelId="{98CC90B4-92AC-4005-B9E4-5EDF03F0D115}" srcId="{8BF5F8F8-1434-480A-A2BF-E8D3C0C50413}" destId="{378C908B-2218-41C3-9735-4265835C98F1}" srcOrd="1" destOrd="0" parTransId="{E2F34948-7F75-4D74-BEFE-285C7AD76463}" sibTransId="{87C9968F-2EEA-4AC6-93F0-8C970D054F99}"/>
    <dgm:cxn modelId="{243949BE-F773-4F7D-95B9-B569D811ED6F}" type="presOf" srcId="{378C908B-2218-41C3-9735-4265835C98F1}" destId="{74DE36A9-F005-4C05-B4A3-22FCE2F1D23E}" srcOrd="0" destOrd="0" presId="urn:microsoft.com/office/officeart/2005/8/layout/vList4"/>
    <dgm:cxn modelId="{C72504E0-E47F-4583-9D54-82E8DCB1EF3B}" srcId="{378C908B-2218-41C3-9735-4265835C98F1}" destId="{40556DE3-221E-4BEA-998D-AEDA5F9F4070}" srcOrd="0" destOrd="0" parTransId="{41A8F4A0-D3B3-49B4-95B3-99D27BC0AD57}" sibTransId="{08AD21A8-F56D-47B5-9CBC-EBA14E631223}"/>
    <dgm:cxn modelId="{01CA9DE4-D8D9-43D9-8E6C-C73CA4B3899F}" type="presOf" srcId="{8BF5F8F8-1434-480A-A2BF-E8D3C0C50413}" destId="{9E742BC1-0D82-4EA6-AC05-79FDCE674166}" srcOrd="0" destOrd="0" presId="urn:microsoft.com/office/officeart/2005/8/layout/vList4"/>
    <dgm:cxn modelId="{B0214CE6-6D91-4C9B-99BD-FCCFFAC6CF7A}" type="presOf" srcId="{AE2CF7C6-5A34-4C8E-B8D6-C243C73F07E6}" destId="{1A82FBDB-265B-4DE1-86BC-AF173B9EEFD4}" srcOrd="0" destOrd="0" presId="urn:microsoft.com/office/officeart/2005/8/layout/vList4"/>
    <dgm:cxn modelId="{AD3B3DF2-2565-4E80-947F-9F278C2B6D62}" type="presOf" srcId="{40556DE3-221E-4BEA-998D-AEDA5F9F4070}" destId="{F5B9BE33-9600-44F2-B660-1638E6DC8A23}" srcOrd="1" destOrd="1" presId="urn:microsoft.com/office/officeart/2005/8/layout/vList4"/>
    <dgm:cxn modelId="{D1E1628E-7613-48A9-9DC7-E16374742C93}" type="presParOf" srcId="{9E742BC1-0D82-4EA6-AC05-79FDCE674166}" destId="{D59C4FF1-4E26-4012-BD08-0862ED4E2159}" srcOrd="0" destOrd="0" presId="urn:microsoft.com/office/officeart/2005/8/layout/vList4"/>
    <dgm:cxn modelId="{950D31F1-A93C-4A06-857F-7E73C6F7F279}" type="presParOf" srcId="{D59C4FF1-4E26-4012-BD08-0862ED4E2159}" destId="{1A82FBDB-265B-4DE1-86BC-AF173B9EEFD4}" srcOrd="0" destOrd="0" presId="urn:microsoft.com/office/officeart/2005/8/layout/vList4"/>
    <dgm:cxn modelId="{7461A6A1-6D75-47D8-B036-FDD4D021E219}" type="presParOf" srcId="{D59C4FF1-4E26-4012-BD08-0862ED4E2159}" destId="{3196B28F-F6CB-4946-8963-351635DE4BBF}" srcOrd="1" destOrd="0" presId="urn:microsoft.com/office/officeart/2005/8/layout/vList4"/>
    <dgm:cxn modelId="{CB764ECE-71A6-403B-8D7B-8CDD6D91D249}" type="presParOf" srcId="{D59C4FF1-4E26-4012-BD08-0862ED4E2159}" destId="{3E2249FC-130D-407A-958F-661F974C8EED}" srcOrd="2" destOrd="0" presId="urn:microsoft.com/office/officeart/2005/8/layout/vList4"/>
    <dgm:cxn modelId="{B56CA130-911A-4705-940A-A99FECB2A643}" type="presParOf" srcId="{9E742BC1-0D82-4EA6-AC05-79FDCE674166}" destId="{2266FD14-9E5F-49D7-8F60-088B338DABBC}" srcOrd="1" destOrd="0" presId="urn:microsoft.com/office/officeart/2005/8/layout/vList4"/>
    <dgm:cxn modelId="{3B119F47-4B7D-49BF-BF39-2F34B52DF25A}" type="presParOf" srcId="{9E742BC1-0D82-4EA6-AC05-79FDCE674166}" destId="{690C7DD5-6858-427C-9708-9DD517C6BEA9}" srcOrd="2" destOrd="0" presId="urn:microsoft.com/office/officeart/2005/8/layout/vList4"/>
    <dgm:cxn modelId="{BA17460F-D951-4A08-9F0F-99227F6187E0}" type="presParOf" srcId="{690C7DD5-6858-427C-9708-9DD517C6BEA9}" destId="{74DE36A9-F005-4C05-B4A3-22FCE2F1D23E}" srcOrd="0" destOrd="0" presId="urn:microsoft.com/office/officeart/2005/8/layout/vList4"/>
    <dgm:cxn modelId="{A7AE31A7-7162-474D-91A3-E1B81EC71C48}" type="presParOf" srcId="{690C7DD5-6858-427C-9708-9DD517C6BEA9}" destId="{BCCC99D5-963E-46EE-B2DD-408CD1FE145E}" srcOrd="1" destOrd="0" presId="urn:microsoft.com/office/officeart/2005/8/layout/vList4"/>
    <dgm:cxn modelId="{889ADC1F-CA53-4CC4-9DCB-248BEC4502B3}" type="presParOf" srcId="{690C7DD5-6858-427C-9708-9DD517C6BEA9}" destId="{F5B9BE33-9600-44F2-B660-1638E6DC8A2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00AE38F-D366-4595-8C88-E38A9E5F5BCE}" type="doc">
      <dgm:prSet loTypeId="urn:microsoft.com/office/officeart/2005/8/layout/chevron2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F55F617-8716-4ED1-8AF9-539357D7BBCD}">
      <dgm:prSet/>
      <dgm:spPr>
        <a:solidFill>
          <a:srgbClr val="EAD5D5"/>
        </a:solidFill>
      </dgm:spPr>
      <dgm:t>
        <a:bodyPr/>
        <a:lstStyle/>
        <a:p>
          <a:endParaRPr lang="ru-RU" dirty="0"/>
        </a:p>
      </dgm:t>
    </dgm:pt>
    <dgm:pt modelId="{10175A5B-5F29-424B-9EAC-C4E252BA44BB}" type="parTrans" cxnId="{029EABE4-CFA8-428E-80CD-5119CDD50731}">
      <dgm:prSet/>
      <dgm:spPr/>
      <dgm:t>
        <a:bodyPr/>
        <a:lstStyle/>
        <a:p>
          <a:endParaRPr lang="ru-RU"/>
        </a:p>
      </dgm:t>
    </dgm:pt>
    <dgm:pt modelId="{464451AC-91CC-4A8A-AD4B-6E864EF407B0}" type="sibTrans" cxnId="{029EABE4-CFA8-428E-80CD-5119CDD50731}">
      <dgm:prSet/>
      <dgm:spPr/>
      <dgm:t>
        <a:bodyPr/>
        <a:lstStyle/>
        <a:p>
          <a:endParaRPr lang="ru-RU"/>
        </a:p>
      </dgm:t>
    </dgm:pt>
    <dgm:pt modelId="{CA07AB6C-56C8-4959-8325-9634AF0A1D03}" type="pres">
      <dgm:prSet presAssocID="{600AE38F-D366-4595-8C88-E38A9E5F5BCE}" presName="linearFlow" presStyleCnt="0">
        <dgm:presLayoutVars>
          <dgm:dir/>
          <dgm:animLvl val="lvl"/>
          <dgm:resizeHandles val="exact"/>
        </dgm:presLayoutVars>
      </dgm:prSet>
      <dgm:spPr/>
    </dgm:pt>
    <dgm:pt modelId="{ECC64367-31A1-4B17-A60A-78AEAD9A2C21}" type="pres">
      <dgm:prSet presAssocID="{8F55F617-8716-4ED1-8AF9-539357D7BBCD}" presName="composite" presStyleCnt="0"/>
      <dgm:spPr/>
    </dgm:pt>
    <dgm:pt modelId="{2C42BB2B-8126-4D9C-95AD-8FC3BF9312FB}" type="pres">
      <dgm:prSet presAssocID="{8F55F617-8716-4ED1-8AF9-539357D7BBCD}" presName="parentText" presStyleLbl="alignNode1" presStyleIdx="0" presStyleCnt="1" custAng="10800000" custLinFactX="841237" custLinFactNeighborX="900000" custLinFactNeighborY="1969">
        <dgm:presLayoutVars>
          <dgm:chMax val="1"/>
          <dgm:bulletEnabled val="1"/>
        </dgm:presLayoutVars>
      </dgm:prSet>
      <dgm:spPr/>
    </dgm:pt>
    <dgm:pt modelId="{F7CB7A42-DA4B-41FE-B3DD-5BF6A3637CED}" type="pres">
      <dgm:prSet presAssocID="{8F55F617-8716-4ED1-8AF9-539357D7BBCD}" presName="descendantText" presStyleLbl="alignAcc1" presStyleIdx="0" presStyleCnt="1" custScaleX="91306" custLinFactNeighborX="-5127" custLinFactNeighborY="47815">
        <dgm:presLayoutVars>
          <dgm:bulletEnabled val="1"/>
        </dgm:presLayoutVars>
      </dgm:prSet>
      <dgm:spPr/>
    </dgm:pt>
  </dgm:ptLst>
  <dgm:cxnLst>
    <dgm:cxn modelId="{029EABE4-CFA8-428E-80CD-5119CDD50731}" srcId="{600AE38F-D366-4595-8C88-E38A9E5F5BCE}" destId="{8F55F617-8716-4ED1-8AF9-539357D7BBCD}" srcOrd="0" destOrd="0" parTransId="{10175A5B-5F29-424B-9EAC-C4E252BA44BB}" sibTransId="{464451AC-91CC-4A8A-AD4B-6E864EF407B0}"/>
    <dgm:cxn modelId="{265520F3-4B0F-47AB-A75A-EF1509700A77}" type="presOf" srcId="{600AE38F-D366-4595-8C88-E38A9E5F5BCE}" destId="{CA07AB6C-56C8-4959-8325-9634AF0A1D03}" srcOrd="0" destOrd="0" presId="urn:microsoft.com/office/officeart/2005/8/layout/chevron2"/>
    <dgm:cxn modelId="{C84DA0F7-103E-4739-B6B4-DAC6C1CAD27E}" type="presOf" srcId="{8F55F617-8716-4ED1-8AF9-539357D7BBCD}" destId="{2C42BB2B-8126-4D9C-95AD-8FC3BF9312FB}" srcOrd="0" destOrd="0" presId="urn:microsoft.com/office/officeart/2005/8/layout/chevron2"/>
    <dgm:cxn modelId="{661982E0-D74B-43C1-9644-678A6BAE33F1}" type="presParOf" srcId="{CA07AB6C-56C8-4959-8325-9634AF0A1D03}" destId="{ECC64367-31A1-4B17-A60A-78AEAD9A2C21}" srcOrd="0" destOrd="0" presId="urn:microsoft.com/office/officeart/2005/8/layout/chevron2"/>
    <dgm:cxn modelId="{3193FBC9-AF04-4214-8FE6-99A3CB0C9824}" type="presParOf" srcId="{ECC64367-31A1-4B17-A60A-78AEAD9A2C21}" destId="{2C42BB2B-8126-4D9C-95AD-8FC3BF9312FB}" srcOrd="0" destOrd="0" presId="urn:microsoft.com/office/officeart/2005/8/layout/chevron2"/>
    <dgm:cxn modelId="{EC5D7E08-62D0-48F0-B870-C8DABDF0545D}" type="presParOf" srcId="{ECC64367-31A1-4B17-A60A-78AEAD9A2C21}" destId="{F7CB7A42-DA4B-41FE-B3DD-5BF6A3637CE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962E8B4-3AFE-458D-9DBF-0221C90B795B}" type="doc">
      <dgm:prSet loTypeId="urn:microsoft.com/office/officeart/2008/layout/PictureStrips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683815E-4018-40E7-9F9A-710496196DA8}">
      <dgm:prSet phldrT="[Текст]"/>
      <dgm:spPr/>
      <dgm:t>
        <a:bodyPr/>
        <a:lstStyle/>
        <a:p>
          <a:r>
            <a:rPr lang="ru-RU" dirty="0"/>
            <a:t>Решение о реализации варианта № 2 согласовано с руководством ТПП «</a:t>
          </a:r>
          <a:r>
            <a:rPr lang="ru-RU" dirty="0" err="1"/>
            <a:t>Полазнанефтегаз</a:t>
          </a:r>
          <a:r>
            <a:rPr lang="ru-RU" dirty="0"/>
            <a:t>»</a:t>
          </a:r>
        </a:p>
      </dgm:t>
    </dgm:pt>
    <dgm:pt modelId="{DDFAD860-75B3-41A6-B464-C1C2E1C3461F}" type="parTrans" cxnId="{184EFAAF-575D-4742-9DC0-16B696437292}">
      <dgm:prSet/>
      <dgm:spPr/>
      <dgm:t>
        <a:bodyPr/>
        <a:lstStyle/>
        <a:p>
          <a:endParaRPr lang="ru-RU"/>
        </a:p>
      </dgm:t>
    </dgm:pt>
    <dgm:pt modelId="{A2953933-30E7-482C-9B2A-663D21723BA7}" type="sibTrans" cxnId="{184EFAAF-575D-4742-9DC0-16B696437292}">
      <dgm:prSet/>
      <dgm:spPr/>
      <dgm:t>
        <a:bodyPr/>
        <a:lstStyle/>
        <a:p>
          <a:endParaRPr lang="ru-RU"/>
        </a:p>
      </dgm:t>
    </dgm:pt>
    <dgm:pt modelId="{EBD345EB-BEBB-4B22-96DA-D86529ABF768}">
      <dgm:prSet phldrT="[Текст]"/>
      <dgm:spPr/>
      <dgm:t>
        <a:bodyPr/>
        <a:lstStyle/>
        <a:p>
          <a:r>
            <a:rPr lang="ru-RU" dirty="0"/>
            <a:t>Утвержден подрядчик для изготовления и установки аппарата в лице ООО «</a:t>
          </a:r>
          <a:r>
            <a:rPr lang="ru-RU" dirty="0" err="1"/>
            <a:t>Пермторгнефть</a:t>
          </a:r>
          <a:r>
            <a:rPr lang="ru-RU" dirty="0"/>
            <a:t>»</a:t>
          </a:r>
        </a:p>
      </dgm:t>
    </dgm:pt>
    <dgm:pt modelId="{F4B3736A-E0A9-459C-822E-C62BCB30E274}" type="parTrans" cxnId="{9FE5E986-6E69-4AB4-9AD8-AADDF08B4A12}">
      <dgm:prSet/>
      <dgm:spPr/>
      <dgm:t>
        <a:bodyPr/>
        <a:lstStyle/>
        <a:p>
          <a:endParaRPr lang="ru-RU"/>
        </a:p>
      </dgm:t>
    </dgm:pt>
    <dgm:pt modelId="{91DC03EA-C5D2-4A31-A74B-47A900CAC5AB}" type="sibTrans" cxnId="{9FE5E986-6E69-4AB4-9AD8-AADDF08B4A12}">
      <dgm:prSet/>
      <dgm:spPr/>
      <dgm:t>
        <a:bodyPr/>
        <a:lstStyle/>
        <a:p>
          <a:endParaRPr lang="ru-RU"/>
        </a:p>
      </dgm:t>
    </dgm:pt>
    <dgm:pt modelId="{AC7004DC-49DA-4C43-BAC2-8DC5E02FE6ED}">
      <dgm:prSet phldrT="[Текст]"/>
      <dgm:spPr/>
      <dgm:t>
        <a:bodyPr/>
        <a:lstStyle/>
        <a:p>
          <a:r>
            <a:rPr lang="ru-RU" dirty="0"/>
            <a:t>Установка аппарата ожидается до 01.05.2026г.</a:t>
          </a:r>
        </a:p>
      </dgm:t>
    </dgm:pt>
    <dgm:pt modelId="{68AEA79C-FE26-43D2-9B22-4ED8E754C7C0}" type="parTrans" cxnId="{7433C00D-710C-4A9D-8504-9427EC5AF620}">
      <dgm:prSet/>
      <dgm:spPr/>
      <dgm:t>
        <a:bodyPr/>
        <a:lstStyle/>
        <a:p>
          <a:endParaRPr lang="ru-RU"/>
        </a:p>
      </dgm:t>
    </dgm:pt>
    <dgm:pt modelId="{235413CC-AE47-4115-9E25-CA7F61DAE7AC}" type="sibTrans" cxnId="{7433C00D-710C-4A9D-8504-9427EC5AF620}">
      <dgm:prSet/>
      <dgm:spPr/>
      <dgm:t>
        <a:bodyPr/>
        <a:lstStyle/>
        <a:p>
          <a:endParaRPr lang="ru-RU"/>
        </a:p>
      </dgm:t>
    </dgm:pt>
    <dgm:pt modelId="{FC73DB92-8CC1-4966-993C-7257834ED743}">
      <dgm:prSet phldrT="[Текст]"/>
      <dgm:spPr/>
      <dgm:t>
        <a:bodyPr/>
        <a:lstStyle/>
        <a:p>
          <a:r>
            <a:rPr lang="ru-RU" dirty="0"/>
            <a:t>Сотрудники ТПП «</a:t>
          </a:r>
          <a:r>
            <a:rPr lang="ru-RU" dirty="0" err="1"/>
            <a:t>Полазнанефтегаз</a:t>
          </a:r>
          <a:r>
            <a:rPr lang="ru-RU" dirty="0"/>
            <a:t>» оповещены, и с нетерпением ждут установки кофейного аппарата</a:t>
          </a:r>
        </a:p>
      </dgm:t>
    </dgm:pt>
    <dgm:pt modelId="{75E8DF36-5F45-4F1E-8268-2DCBBF7481D5}" type="parTrans" cxnId="{778D10CA-C4BB-4E33-83D2-BB34ABD64FAD}">
      <dgm:prSet/>
      <dgm:spPr/>
      <dgm:t>
        <a:bodyPr/>
        <a:lstStyle/>
        <a:p>
          <a:endParaRPr lang="ru-RU"/>
        </a:p>
      </dgm:t>
    </dgm:pt>
    <dgm:pt modelId="{64508489-58D4-42B3-A295-0C76D8FAD86E}" type="sibTrans" cxnId="{778D10CA-C4BB-4E33-83D2-BB34ABD64FAD}">
      <dgm:prSet/>
      <dgm:spPr/>
      <dgm:t>
        <a:bodyPr/>
        <a:lstStyle/>
        <a:p>
          <a:endParaRPr lang="ru-RU"/>
        </a:p>
      </dgm:t>
    </dgm:pt>
    <dgm:pt modelId="{55642C0E-62D4-4046-870F-356501DFD2CB}" type="pres">
      <dgm:prSet presAssocID="{D962E8B4-3AFE-458D-9DBF-0221C90B795B}" presName="Name0" presStyleCnt="0">
        <dgm:presLayoutVars>
          <dgm:dir/>
          <dgm:resizeHandles val="exact"/>
        </dgm:presLayoutVars>
      </dgm:prSet>
      <dgm:spPr/>
    </dgm:pt>
    <dgm:pt modelId="{36D048C7-3221-42DE-981D-5B04282F1CE6}" type="pres">
      <dgm:prSet presAssocID="{7683815E-4018-40E7-9F9A-710496196DA8}" presName="composite" presStyleCnt="0"/>
      <dgm:spPr/>
    </dgm:pt>
    <dgm:pt modelId="{7C3AA12D-4FF5-45CE-953D-F7F7CE079B47}" type="pres">
      <dgm:prSet presAssocID="{7683815E-4018-40E7-9F9A-710496196DA8}" presName="rect1" presStyleLbl="trAlignAcc1" presStyleIdx="0" presStyleCnt="4">
        <dgm:presLayoutVars>
          <dgm:bulletEnabled val="1"/>
        </dgm:presLayoutVars>
      </dgm:prSet>
      <dgm:spPr/>
    </dgm:pt>
    <dgm:pt modelId="{7018D6B9-CB10-4DCB-A12F-4A37DE53AF4D}" type="pres">
      <dgm:prSet presAssocID="{7683815E-4018-40E7-9F9A-710496196DA8}" presName="rect2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Рукопожатие со сплошной заливкой"/>
        </a:ext>
      </dgm:extLst>
    </dgm:pt>
    <dgm:pt modelId="{9B5DF28D-4BFF-4507-805B-A4BCBDF4B7E7}" type="pres">
      <dgm:prSet presAssocID="{A2953933-30E7-482C-9B2A-663D21723BA7}" presName="sibTrans" presStyleCnt="0"/>
      <dgm:spPr/>
    </dgm:pt>
    <dgm:pt modelId="{5B79D68C-CF30-4CD2-8950-47900F5A8380}" type="pres">
      <dgm:prSet presAssocID="{EBD345EB-BEBB-4B22-96DA-D86529ABF768}" presName="composite" presStyleCnt="0"/>
      <dgm:spPr/>
    </dgm:pt>
    <dgm:pt modelId="{0ED9C7E1-4696-4DBD-8E76-08459BB5216B}" type="pres">
      <dgm:prSet presAssocID="{EBD345EB-BEBB-4B22-96DA-D86529ABF768}" presName="rect1" presStyleLbl="trAlignAcc1" presStyleIdx="1" presStyleCnt="4">
        <dgm:presLayoutVars>
          <dgm:bulletEnabled val="1"/>
        </dgm:presLayoutVars>
      </dgm:prSet>
      <dgm:spPr/>
    </dgm:pt>
    <dgm:pt modelId="{2170AA44-6A4A-45A9-B630-64CDDA959DFA}" type="pres">
      <dgm:prSet presAssocID="{EBD345EB-BEBB-4B22-96DA-D86529ABF768}" presName="rect2" presStyleLbl="fgImgPlace1" presStyleIdx="1" presStyleCnt="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Тележка для покупок со сплошной заливкой"/>
        </a:ext>
      </dgm:extLst>
    </dgm:pt>
    <dgm:pt modelId="{F6B5AE7E-B6F2-49A8-9ECA-8143209007E0}" type="pres">
      <dgm:prSet presAssocID="{91DC03EA-C5D2-4A31-A74B-47A900CAC5AB}" presName="sibTrans" presStyleCnt="0"/>
      <dgm:spPr/>
    </dgm:pt>
    <dgm:pt modelId="{24402F1B-BC69-466E-8124-1069FFE77DC4}" type="pres">
      <dgm:prSet presAssocID="{AC7004DC-49DA-4C43-BAC2-8DC5E02FE6ED}" presName="composite" presStyleCnt="0"/>
      <dgm:spPr/>
    </dgm:pt>
    <dgm:pt modelId="{03363A2F-AE7B-42EF-9FA5-916D842C9D4B}" type="pres">
      <dgm:prSet presAssocID="{AC7004DC-49DA-4C43-BAC2-8DC5E02FE6ED}" presName="rect1" presStyleLbl="trAlignAcc1" presStyleIdx="2" presStyleCnt="4">
        <dgm:presLayoutVars>
          <dgm:bulletEnabled val="1"/>
        </dgm:presLayoutVars>
      </dgm:prSet>
      <dgm:spPr/>
    </dgm:pt>
    <dgm:pt modelId="{96CF4BE1-876E-45DE-82E0-39749419B033}" type="pres">
      <dgm:prSet presAssocID="{AC7004DC-49DA-4C43-BAC2-8DC5E02FE6ED}" presName="rect2" presStyleLbl="fgImgPlac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Кофе со сплошной заливкой"/>
        </a:ext>
      </dgm:extLst>
    </dgm:pt>
    <dgm:pt modelId="{4AB2E006-3860-4584-BD15-7A52A2BF6D9E}" type="pres">
      <dgm:prSet presAssocID="{235413CC-AE47-4115-9E25-CA7F61DAE7AC}" presName="sibTrans" presStyleCnt="0"/>
      <dgm:spPr/>
    </dgm:pt>
    <dgm:pt modelId="{F24CF81B-29C3-4131-B600-1D926E597CEE}" type="pres">
      <dgm:prSet presAssocID="{FC73DB92-8CC1-4966-993C-7257834ED743}" presName="composite" presStyleCnt="0"/>
      <dgm:spPr/>
    </dgm:pt>
    <dgm:pt modelId="{0DF5EE15-1CC5-467C-8154-DA93DBE533E2}" type="pres">
      <dgm:prSet presAssocID="{FC73DB92-8CC1-4966-993C-7257834ED743}" presName="rect1" presStyleLbl="trAlignAcc1" presStyleIdx="3" presStyleCnt="4">
        <dgm:presLayoutVars>
          <dgm:bulletEnabled val="1"/>
        </dgm:presLayoutVars>
      </dgm:prSet>
      <dgm:spPr/>
    </dgm:pt>
    <dgm:pt modelId="{E65E9FB0-EC5F-4867-A959-BDD113342AF7}" type="pres">
      <dgm:prSet presAssocID="{FC73DB92-8CC1-4966-993C-7257834ED743}" presName="rect2" presStyleLbl="fgImgPlace1" presStyleIdx="3" presStyleCnt="4"/>
      <dgm:spPr/>
    </dgm:pt>
  </dgm:ptLst>
  <dgm:cxnLst>
    <dgm:cxn modelId="{7433C00D-710C-4A9D-8504-9427EC5AF620}" srcId="{D962E8B4-3AFE-458D-9DBF-0221C90B795B}" destId="{AC7004DC-49DA-4C43-BAC2-8DC5E02FE6ED}" srcOrd="2" destOrd="0" parTransId="{68AEA79C-FE26-43D2-9B22-4ED8E754C7C0}" sibTransId="{235413CC-AE47-4115-9E25-CA7F61DAE7AC}"/>
    <dgm:cxn modelId="{1792E721-4296-408E-BEBA-45CE52988106}" type="presOf" srcId="{EBD345EB-BEBB-4B22-96DA-D86529ABF768}" destId="{0ED9C7E1-4696-4DBD-8E76-08459BB5216B}" srcOrd="0" destOrd="0" presId="urn:microsoft.com/office/officeart/2008/layout/PictureStrips"/>
    <dgm:cxn modelId="{434FF044-DC8E-4EC6-94C2-223987476985}" type="presOf" srcId="{D962E8B4-3AFE-458D-9DBF-0221C90B795B}" destId="{55642C0E-62D4-4046-870F-356501DFD2CB}" srcOrd="0" destOrd="0" presId="urn:microsoft.com/office/officeart/2008/layout/PictureStrips"/>
    <dgm:cxn modelId="{3E3BD04C-83F4-4D1F-B1D8-10D10C20C0D7}" type="presOf" srcId="{7683815E-4018-40E7-9F9A-710496196DA8}" destId="{7C3AA12D-4FF5-45CE-953D-F7F7CE079B47}" srcOrd="0" destOrd="0" presId="urn:microsoft.com/office/officeart/2008/layout/PictureStrips"/>
    <dgm:cxn modelId="{9FE5E986-6E69-4AB4-9AD8-AADDF08B4A12}" srcId="{D962E8B4-3AFE-458D-9DBF-0221C90B795B}" destId="{EBD345EB-BEBB-4B22-96DA-D86529ABF768}" srcOrd="1" destOrd="0" parTransId="{F4B3736A-E0A9-459C-822E-C62BCB30E274}" sibTransId="{91DC03EA-C5D2-4A31-A74B-47A900CAC5AB}"/>
    <dgm:cxn modelId="{6428128A-3642-4FD6-BA8D-A319CA6D607B}" type="presOf" srcId="{FC73DB92-8CC1-4966-993C-7257834ED743}" destId="{0DF5EE15-1CC5-467C-8154-DA93DBE533E2}" srcOrd="0" destOrd="0" presId="urn:microsoft.com/office/officeart/2008/layout/PictureStrips"/>
    <dgm:cxn modelId="{184EFAAF-575D-4742-9DC0-16B696437292}" srcId="{D962E8B4-3AFE-458D-9DBF-0221C90B795B}" destId="{7683815E-4018-40E7-9F9A-710496196DA8}" srcOrd="0" destOrd="0" parTransId="{DDFAD860-75B3-41A6-B464-C1C2E1C3461F}" sibTransId="{A2953933-30E7-482C-9B2A-663D21723BA7}"/>
    <dgm:cxn modelId="{778D10CA-C4BB-4E33-83D2-BB34ABD64FAD}" srcId="{D962E8B4-3AFE-458D-9DBF-0221C90B795B}" destId="{FC73DB92-8CC1-4966-993C-7257834ED743}" srcOrd="3" destOrd="0" parTransId="{75E8DF36-5F45-4F1E-8268-2DCBBF7481D5}" sibTransId="{64508489-58D4-42B3-A295-0C76D8FAD86E}"/>
    <dgm:cxn modelId="{CB7A3FDC-AEFC-4F6F-ADE8-B8EA95CAD163}" type="presOf" srcId="{AC7004DC-49DA-4C43-BAC2-8DC5E02FE6ED}" destId="{03363A2F-AE7B-42EF-9FA5-916D842C9D4B}" srcOrd="0" destOrd="0" presId="urn:microsoft.com/office/officeart/2008/layout/PictureStrips"/>
    <dgm:cxn modelId="{322A6CA5-4E6E-4EDC-B929-365FE814F304}" type="presParOf" srcId="{55642C0E-62D4-4046-870F-356501DFD2CB}" destId="{36D048C7-3221-42DE-981D-5B04282F1CE6}" srcOrd="0" destOrd="0" presId="urn:microsoft.com/office/officeart/2008/layout/PictureStrips"/>
    <dgm:cxn modelId="{A282D0D0-2CF3-41D2-8498-096F96748EC7}" type="presParOf" srcId="{36D048C7-3221-42DE-981D-5B04282F1CE6}" destId="{7C3AA12D-4FF5-45CE-953D-F7F7CE079B47}" srcOrd="0" destOrd="0" presId="urn:microsoft.com/office/officeart/2008/layout/PictureStrips"/>
    <dgm:cxn modelId="{0A8A5A59-800E-4356-8457-F84052D65494}" type="presParOf" srcId="{36D048C7-3221-42DE-981D-5B04282F1CE6}" destId="{7018D6B9-CB10-4DCB-A12F-4A37DE53AF4D}" srcOrd="1" destOrd="0" presId="urn:microsoft.com/office/officeart/2008/layout/PictureStrips"/>
    <dgm:cxn modelId="{902658DB-2060-490A-A34C-367FB959B3AC}" type="presParOf" srcId="{55642C0E-62D4-4046-870F-356501DFD2CB}" destId="{9B5DF28D-4BFF-4507-805B-A4BCBDF4B7E7}" srcOrd="1" destOrd="0" presId="urn:microsoft.com/office/officeart/2008/layout/PictureStrips"/>
    <dgm:cxn modelId="{2EC3A806-FE8C-45AE-97A0-104AF26AAE77}" type="presParOf" srcId="{55642C0E-62D4-4046-870F-356501DFD2CB}" destId="{5B79D68C-CF30-4CD2-8950-47900F5A8380}" srcOrd="2" destOrd="0" presId="urn:microsoft.com/office/officeart/2008/layout/PictureStrips"/>
    <dgm:cxn modelId="{80193406-AC88-48F6-AEDD-924455185716}" type="presParOf" srcId="{5B79D68C-CF30-4CD2-8950-47900F5A8380}" destId="{0ED9C7E1-4696-4DBD-8E76-08459BB5216B}" srcOrd="0" destOrd="0" presId="urn:microsoft.com/office/officeart/2008/layout/PictureStrips"/>
    <dgm:cxn modelId="{440EF3C3-268C-4765-BA98-355514D31BCF}" type="presParOf" srcId="{5B79D68C-CF30-4CD2-8950-47900F5A8380}" destId="{2170AA44-6A4A-45A9-B630-64CDDA959DFA}" srcOrd="1" destOrd="0" presId="urn:microsoft.com/office/officeart/2008/layout/PictureStrips"/>
    <dgm:cxn modelId="{B4CBCA77-1554-4D5F-BF51-FEF05C49D4D0}" type="presParOf" srcId="{55642C0E-62D4-4046-870F-356501DFD2CB}" destId="{F6B5AE7E-B6F2-49A8-9ECA-8143209007E0}" srcOrd="3" destOrd="0" presId="urn:microsoft.com/office/officeart/2008/layout/PictureStrips"/>
    <dgm:cxn modelId="{3AE2C594-D810-40D6-85D3-EA289C824D7A}" type="presParOf" srcId="{55642C0E-62D4-4046-870F-356501DFD2CB}" destId="{24402F1B-BC69-466E-8124-1069FFE77DC4}" srcOrd="4" destOrd="0" presId="urn:microsoft.com/office/officeart/2008/layout/PictureStrips"/>
    <dgm:cxn modelId="{81282FEB-645F-4BD5-A278-1CC05148014D}" type="presParOf" srcId="{24402F1B-BC69-466E-8124-1069FFE77DC4}" destId="{03363A2F-AE7B-42EF-9FA5-916D842C9D4B}" srcOrd="0" destOrd="0" presId="urn:microsoft.com/office/officeart/2008/layout/PictureStrips"/>
    <dgm:cxn modelId="{D4C93326-6505-44C0-AB18-94FC57D759EC}" type="presParOf" srcId="{24402F1B-BC69-466E-8124-1069FFE77DC4}" destId="{96CF4BE1-876E-45DE-82E0-39749419B033}" srcOrd="1" destOrd="0" presId="urn:microsoft.com/office/officeart/2008/layout/PictureStrips"/>
    <dgm:cxn modelId="{781D4161-5E2F-4DF4-813F-C9C62FE93941}" type="presParOf" srcId="{55642C0E-62D4-4046-870F-356501DFD2CB}" destId="{4AB2E006-3860-4584-BD15-7A52A2BF6D9E}" srcOrd="5" destOrd="0" presId="urn:microsoft.com/office/officeart/2008/layout/PictureStrips"/>
    <dgm:cxn modelId="{905F2DB7-0380-4B71-BF7E-31674C39C8ED}" type="presParOf" srcId="{55642C0E-62D4-4046-870F-356501DFD2CB}" destId="{F24CF81B-29C3-4131-B600-1D926E597CEE}" srcOrd="6" destOrd="0" presId="urn:microsoft.com/office/officeart/2008/layout/PictureStrips"/>
    <dgm:cxn modelId="{494A3D31-7075-49B4-B39F-E9427AB360C7}" type="presParOf" srcId="{F24CF81B-29C3-4131-B600-1D926E597CEE}" destId="{0DF5EE15-1CC5-467C-8154-DA93DBE533E2}" srcOrd="0" destOrd="0" presId="urn:microsoft.com/office/officeart/2008/layout/PictureStrips"/>
    <dgm:cxn modelId="{18717C06-2772-4D5E-85EA-39C6ADBCB72C}" type="presParOf" srcId="{F24CF81B-29C3-4131-B600-1D926E597CEE}" destId="{E65E9FB0-EC5F-4867-A959-BDD113342AF7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DA628CB-74D6-4564-947D-CA5B1884F01D}" type="doc">
      <dgm:prSet loTypeId="urn:microsoft.com/office/officeart/2005/8/layout/hProcess9" loCatId="process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4CFAE564-1CDB-4139-81B5-91956CD3D0CB}">
      <dgm:prSet/>
      <dgm:spPr/>
      <dgm:t>
        <a:bodyPr/>
        <a:lstStyle/>
        <a:p>
          <a:r>
            <a:rPr lang="ru-RU" b="1" dirty="0"/>
            <a:t>Возможность тиражирования на другие подразделения</a:t>
          </a:r>
        </a:p>
      </dgm:t>
    </dgm:pt>
    <dgm:pt modelId="{C0C9EE5E-608A-4D18-8CE3-A6B5C448A156}" type="parTrans" cxnId="{4CA555CD-993C-484E-8887-7F21C19C0F0F}">
      <dgm:prSet/>
      <dgm:spPr/>
      <dgm:t>
        <a:bodyPr/>
        <a:lstStyle/>
        <a:p>
          <a:endParaRPr lang="ru-RU"/>
        </a:p>
      </dgm:t>
    </dgm:pt>
    <dgm:pt modelId="{5E1D8F65-6785-456F-8445-C6A333DFE175}" type="sibTrans" cxnId="{4CA555CD-993C-484E-8887-7F21C19C0F0F}">
      <dgm:prSet/>
      <dgm:spPr/>
      <dgm:t>
        <a:bodyPr/>
        <a:lstStyle/>
        <a:p>
          <a:endParaRPr lang="ru-RU"/>
        </a:p>
      </dgm:t>
    </dgm:pt>
    <dgm:pt modelId="{C7DD6E8C-347C-44D5-AA96-6A5AF99C793B}">
      <dgm:prSet/>
      <dgm:spPr/>
      <dgm:t>
        <a:bodyPr/>
        <a:lstStyle/>
        <a:p>
          <a:r>
            <a:rPr lang="ru-RU" b="1" dirty="0"/>
            <a:t>Внедрение скидочной системы по Персональной карте</a:t>
          </a:r>
        </a:p>
      </dgm:t>
    </dgm:pt>
    <dgm:pt modelId="{03F69BF3-FDB0-4214-8A20-51D544A286F2}" type="parTrans" cxnId="{47766E59-EC6A-41ED-AD94-83F02C4A68EF}">
      <dgm:prSet/>
      <dgm:spPr/>
      <dgm:t>
        <a:bodyPr/>
        <a:lstStyle/>
        <a:p>
          <a:endParaRPr lang="ru-RU"/>
        </a:p>
      </dgm:t>
    </dgm:pt>
    <dgm:pt modelId="{195DA1AD-45AE-43F2-9674-811BDBB1FD6C}" type="sibTrans" cxnId="{47766E59-EC6A-41ED-AD94-83F02C4A68EF}">
      <dgm:prSet/>
      <dgm:spPr/>
      <dgm:t>
        <a:bodyPr/>
        <a:lstStyle/>
        <a:p>
          <a:endParaRPr lang="ru-RU"/>
        </a:p>
      </dgm:t>
    </dgm:pt>
    <dgm:pt modelId="{49F073AA-EF12-46B6-8508-7B24A58F195E}">
      <dgm:prSet/>
      <dgm:spPr/>
      <dgm:t>
        <a:bodyPr/>
        <a:lstStyle/>
        <a:p>
          <a:r>
            <a:rPr lang="ru-RU" b="1" dirty="0"/>
            <a:t>Увеличение привлекательности профсоюзной организации в связи со скидочной программой для членов Профсоюза</a:t>
          </a:r>
        </a:p>
      </dgm:t>
    </dgm:pt>
    <dgm:pt modelId="{3A055FAE-F4E9-4FEE-B2E3-2E56363FB5CD}" type="parTrans" cxnId="{1411ED81-9D51-48E8-8248-776F58755E80}">
      <dgm:prSet/>
      <dgm:spPr/>
      <dgm:t>
        <a:bodyPr/>
        <a:lstStyle/>
        <a:p>
          <a:endParaRPr lang="ru-RU"/>
        </a:p>
      </dgm:t>
    </dgm:pt>
    <dgm:pt modelId="{4C07B2BB-ECB0-45CC-8D03-229B7B2B98E1}" type="sibTrans" cxnId="{1411ED81-9D51-48E8-8248-776F58755E80}">
      <dgm:prSet/>
      <dgm:spPr/>
      <dgm:t>
        <a:bodyPr/>
        <a:lstStyle/>
        <a:p>
          <a:endParaRPr lang="ru-RU"/>
        </a:p>
      </dgm:t>
    </dgm:pt>
    <dgm:pt modelId="{A69648FA-86E0-46C5-B91F-6E1709EEEFD8}" type="pres">
      <dgm:prSet presAssocID="{DDA628CB-74D6-4564-947D-CA5B1884F01D}" presName="CompostProcess" presStyleCnt="0">
        <dgm:presLayoutVars>
          <dgm:dir/>
          <dgm:resizeHandles val="exact"/>
        </dgm:presLayoutVars>
      </dgm:prSet>
      <dgm:spPr/>
    </dgm:pt>
    <dgm:pt modelId="{5A87372C-E6CC-4352-B975-17D635C9DB87}" type="pres">
      <dgm:prSet presAssocID="{DDA628CB-74D6-4564-947D-CA5B1884F01D}" presName="arrow" presStyleLbl="bgShp" presStyleIdx="0" presStyleCnt="1"/>
      <dgm:spPr/>
    </dgm:pt>
    <dgm:pt modelId="{CE6E0323-6449-43AA-ADF1-C9CC868EB393}" type="pres">
      <dgm:prSet presAssocID="{DDA628CB-74D6-4564-947D-CA5B1884F01D}" presName="linearProcess" presStyleCnt="0"/>
      <dgm:spPr/>
    </dgm:pt>
    <dgm:pt modelId="{3F4B4D9C-F284-4BFB-BAC9-6B0E7CF4D3E5}" type="pres">
      <dgm:prSet presAssocID="{4CFAE564-1CDB-4139-81B5-91956CD3D0CB}" presName="textNode" presStyleLbl="node1" presStyleIdx="0" presStyleCnt="3">
        <dgm:presLayoutVars>
          <dgm:bulletEnabled val="1"/>
        </dgm:presLayoutVars>
      </dgm:prSet>
      <dgm:spPr/>
    </dgm:pt>
    <dgm:pt modelId="{29100FA2-DDDA-4FDB-8F29-27E98C085353}" type="pres">
      <dgm:prSet presAssocID="{5E1D8F65-6785-456F-8445-C6A333DFE175}" presName="sibTrans" presStyleCnt="0"/>
      <dgm:spPr/>
    </dgm:pt>
    <dgm:pt modelId="{C99C0993-66B9-4CD7-9744-E9A705605B78}" type="pres">
      <dgm:prSet presAssocID="{C7DD6E8C-347C-44D5-AA96-6A5AF99C793B}" presName="textNode" presStyleLbl="node1" presStyleIdx="1" presStyleCnt="3">
        <dgm:presLayoutVars>
          <dgm:bulletEnabled val="1"/>
        </dgm:presLayoutVars>
      </dgm:prSet>
      <dgm:spPr/>
    </dgm:pt>
    <dgm:pt modelId="{42BCFDFF-F426-4C21-913C-296A922342F3}" type="pres">
      <dgm:prSet presAssocID="{195DA1AD-45AE-43F2-9674-811BDBB1FD6C}" presName="sibTrans" presStyleCnt="0"/>
      <dgm:spPr/>
    </dgm:pt>
    <dgm:pt modelId="{AB4BCF31-E6E1-4A8E-AE82-5C730DBAE99A}" type="pres">
      <dgm:prSet presAssocID="{49F073AA-EF12-46B6-8508-7B24A58F195E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BC139513-8C83-410E-91CC-436ED40EC465}" type="presOf" srcId="{C7DD6E8C-347C-44D5-AA96-6A5AF99C793B}" destId="{C99C0993-66B9-4CD7-9744-E9A705605B78}" srcOrd="0" destOrd="0" presId="urn:microsoft.com/office/officeart/2005/8/layout/hProcess9"/>
    <dgm:cxn modelId="{D1EB4A6F-7629-4C0A-9A01-746D67A44E34}" type="presOf" srcId="{4CFAE564-1CDB-4139-81B5-91956CD3D0CB}" destId="{3F4B4D9C-F284-4BFB-BAC9-6B0E7CF4D3E5}" srcOrd="0" destOrd="0" presId="urn:microsoft.com/office/officeart/2005/8/layout/hProcess9"/>
    <dgm:cxn modelId="{47766E59-EC6A-41ED-AD94-83F02C4A68EF}" srcId="{DDA628CB-74D6-4564-947D-CA5B1884F01D}" destId="{C7DD6E8C-347C-44D5-AA96-6A5AF99C793B}" srcOrd="1" destOrd="0" parTransId="{03F69BF3-FDB0-4214-8A20-51D544A286F2}" sibTransId="{195DA1AD-45AE-43F2-9674-811BDBB1FD6C}"/>
    <dgm:cxn modelId="{1411ED81-9D51-48E8-8248-776F58755E80}" srcId="{DDA628CB-74D6-4564-947D-CA5B1884F01D}" destId="{49F073AA-EF12-46B6-8508-7B24A58F195E}" srcOrd="2" destOrd="0" parTransId="{3A055FAE-F4E9-4FEE-B2E3-2E56363FB5CD}" sibTransId="{4C07B2BB-ECB0-45CC-8D03-229B7B2B98E1}"/>
    <dgm:cxn modelId="{929D50AD-EB71-492C-B912-6E8A0547BCCC}" type="presOf" srcId="{49F073AA-EF12-46B6-8508-7B24A58F195E}" destId="{AB4BCF31-E6E1-4A8E-AE82-5C730DBAE99A}" srcOrd="0" destOrd="0" presId="urn:microsoft.com/office/officeart/2005/8/layout/hProcess9"/>
    <dgm:cxn modelId="{0A908DC1-2AB8-438F-AA1D-07DBBB62D00D}" type="presOf" srcId="{DDA628CB-74D6-4564-947D-CA5B1884F01D}" destId="{A69648FA-86E0-46C5-B91F-6E1709EEEFD8}" srcOrd="0" destOrd="0" presId="urn:microsoft.com/office/officeart/2005/8/layout/hProcess9"/>
    <dgm:cxn modelId="{4CA555CD-993C-484E-8887-7F21C19C0F0F}" srcId="{DDA628CB-74D6-4564-947D-CA5B1884F01D}" destId="{4CFAE564-1CDB-4139-81B5-91956CD3D0CB}" srcOrd="0" destOrd="0" parTransId="{C0C9EE5E-608A-4D18-8CE3-A6B5C448A156}" sibTransId="{5E1D8F65-6785-456F-8445-C6A333DFE175}"/>
    <dgm:cxn modelId="{38045F70-E04D-42DD-B800-DE4238C3E558}" type="presParOf" srcId="{A69648FA-86E0-46C5-B91F-6E1709EEEFD8}" destId="{5A87372C-E6CC-4352-B975-17D635C9DB87}" srcOrd="0" destOrd="0" presId="urn:microsoft.com/office/officeart/2005/8/layout/hProcess9"/>
    <dgm:cxn modelId="{2E890B8F-641C-4A01-B534-36E6A5CB1F56}" type="presParOf" srcId="{A69648FA-86E0-46C5-B91F-6E1709EEEFD8}" destId="{CE6E0323-6449-43AA-ADF1-C9CC868EB393}" srcOrd="1" destOrd="0" presId="urn:microsoft.com/office/officeart/2005/8/layout/hProcess9"/>
    <dgm:cxn modelId="{9A1E64BC-5A7F-4F72-86C9-BE69E6C1C3E0}" type="presParOf" srcId="{CE6E0323-6449-43AA-ADF1-C9CC868EB393}" destId="{3F4B4D9C-F284-4BFB-BAC9-6B0E7CF4D3E5}" srcOrd="0" destOrd="0" presId="urn:microsoft.com/office/officeart/2005/8/layout/hProcess9"/>
    <dgm:cxn modelId="{CAF60935-C1F2-484B-9674-E6E27C8E7C69}" type="presParOf" srcId="{CE6E0323-6449-43AA-ADF1-C9CC868EB393}" destId="{29100FA2-DDDA-4FDB-8F29-27E98C085353}" srcOrd="1" destOrd="0" presId="urn:microsoft.com/office/officeart/2005/8/layout/hProcess9"/>
    <dgm:cxn modelId="{36E31E78-E1B7-465A-B498-2E0C5C626ECA}" type="presParOf" srcId="{CE6E0323-6449-43AA-ADF1-C9CC868EB393}" destId="{C99C0993-66B9-4CD7-9744-E9A705605B78}" srcOrd="2" destOrd="0" presId="urn:microsoft.com/office/officeart/2005/8/layout/hProcess9"/>
    <dgm:cxn modelId="{F288DA94-DD4A-4A11-BBCF-3D2906AEBAB7}" type="presParOf" srcId="{CE6E0323-6449-43AA-ADF1-C9CC868EB393}" destId="{42BCFDFF-F426-4C21-913C-296A922342F3}" srcOrd="3" destOrd="0" presId="urn:microsoft.com/office/officeart/2005/8/layout/hProcess9"/>
    <dgm:cxn modelId="{C47D9CCB-D480-4245-B9E2-5BA131F08DA7}" type="presParOf" srcId="{CE6E0323-6449-43AA-ADF1-C9CC868EB393}" destId="{AB4BCF31-E6E1-4A8E-AE82-5C730DBAE99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B6A9B3-27E5-4146-A2C7-75D33C82A1DE}">
      <dsp:nvSpPr>
        <dsp:cNvPr id="0" name=""/>
        <dsp:cNvSpPr/>
      </dsp:nvSpPr>
      <dsp:spPr>
        <a:xfrm rot="10800000">
          <a:off x="1075540" y="2"/>
          <a:ext cx="2292427" cy="1140171"/>
        </a:xfrm>
        <a:prstGeom prst="homePlate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2784" tIns="34290" rIns="64008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01.2024 г., после основания ТПП «</a:t>
          </a:r>
          <a:r>
            <a:rPr lang="ru-RU" sz="900" b="1" kern="1200" dirty="0" err="1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Полазнанефтегаз</a:t>
          </a: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» в </a:t>
          </a:r>
          <a:r>
            <a:rPr lang="ru-RU" sz="900" b="1" kern="1200" dirty="0" err="1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рп</a:t>
          </a: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 Полазна, в здании организована столовая с завтраками и свежим кофе</a:t>
          </a:r>
        </a:p>
      </dsp:txBody>
      <dsp:txXfrm rot="10800000">
        <a:off x="1360583" y="2"/>
        <a:ext cx="2007384" cy="1140171"/>
      </dsp:txXfrm>
    </dsp:sp>
    <dsp:sp modelId="{69B8D1E7-26EF-45D5-A680-7488977ABBD1}">
      <dsp:nvSpPr>
        <dsp:cNvPr id="0" name=""/>
        <dsp:cNvSpPr/>
      </dsp:nvSpPr>
      <dsp:spPr>
        <a:xfrm>
          <a:off x="292373" y="1621"/>
          <a:ext cx="1140171" cy="114017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2CCB4B7-E291-434C-980E-E7790E561F61}">
      <dsp:nvSpPr>
        <dsp:cNvPr id="0" name=""/>
        <dsp:cNvSpPr/>
      </dsp:nvSpPr>
      <dsp:spPr>
        <a:xfrm rot="10800000">
          <a:off x="1075540" y="1512163"/>
          <a:ext cx="2292427" cy="1140171"/>
        </a:xfrm>
        <a:prstGeom prst="homePlate">
          <a:avLst/>
        </a:prstGeom>
        <a:gradFill rotWithShape="0">
          <a:gsLst>
            <a:gs pos="0">
              <a:schemeClr val="accent2">
                <a:shade val="80000"/>
                <a:hueOff val="-17936"/>
                <a:satOff val="-2012"/>
                <a:lumOff val="1284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17936"/>
                <a:satOff val="-2012"/>
                <a:lumOff val="1284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17936"/>
                <a:satOff val="-2012"/>
                <a:lumOff val="1284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2784" tIns="34290" rIns="64008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09.2025 г., состоялся переезд ТПП «</a:t>
          </a:r>
          <a:r>
            <a:rPr lang="ru-RU" sz="900" b="1" kern="1200" dirty="0" err="1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Полазнанефтегаз</a:t>
          </a: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» в г. Пермь </a:t>
          </a:r>
        </a:p>
      </dsp:txBody>
      <dsp:txXfrm rot="10800000">
        <a:off x="1360583" y="1512163"/>
        <a:ext cx="2007384" cy="1140171"/>
      </dsp:txXfrm>
    </dsp:sp>
    <dsp:sp modelId="{85314AC6-9B30-4ACF-AA2D-DA54C19714B4}">
      <dsp:nvSpPr>
        <dsp:cNvPr id="0" name=""/>
        <dsp:cNvSpPr/>
      </dsp:nvSpPr>
      <dsp:spPr>
        <a:xfrm>
          <a:off x="292373" y="1482142"/>
          <a:ext cx="1140171" cy="114017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4776ACE3-0FCB-4879-86C7-76753C74288B}">
      <dsp:nvSpPr>
        <dsp:cNvPr id="0" name=""/>
        <dsp:cNvSpPr/>
      </dsp:nvSpPr>
      <dsp:spPr>
        <a:xfrm rot="10800000">
          <a:off x="1075540" y="2952333"/>
          <a:ext cx="2292427" cy="1140171"/>
        </a:xfrm>
        <a:prstGeom prst="homePlate">
          <a:avLst/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35872"/>
                <a:satOff val="-4024"/>
                <a:lumOff val="2568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2784" tIns="34290" rIns="64008" bIns="34290" numCol="1" spcCol="1270" anchor="ctr" anchorCtr="0">
          <a:noAutofit/>
        </a:bodyPr>
        <a:lstStyle/>
        <a:p>
          <a:pPr marL="0" lvl="0" indent="0" algn="ctr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b="1" kern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2026 г., на сегодняшний день в административном здании не предусмотрены завтрак и кофейная пауза</a:t>
          </a:r>
        </a:p>
      </dsp:txBody>
      <dsp:txXfrm rot="10800000">
        <a:off x="1360583" y="2952333"/>
        <a:ext cx="2007384" cy="1140171"/>
      </dsp:txXfrm>
    </dsp:sp>
    <dsp:sp modelId="{A4F2CF7F-0063-4DA4-8BBF-BA4D676854EB}">
      <dsp:nvSpPr>
        <dsp:cNvPr id="0" name=""/>
        <dsp:cNvSpPr/>
      </dsp:nvSpPr>
      <dsp:spPr>
        <a:xfrm>
          <a:off x="292373" y="2962663"/>
          <a:ext cx="1140171" cy="1140171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F95263-2B2C-4523-9E5E-C21ABBFEAB8C}">
      <dsp:nvSpPr>
        <dsp:cNvPr id="0" name=""/>
        <dsp:cNvSpPr/>
      </dsp:nvSpPr>
      <dsp:spPr>
        <a:xfrm>
          <a:off x="0" y="110069"/>
          <a:ext cx="8892988" cy="676260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Цель проекта: </a:t>
          </a:r>
          <a:r>
            <a:rPr lang="ru-RU" sz="1700" b="0" kern="1200" dirty="0"/>
            <a:t>Обеспечить комфортную рабочую обстановку для сотрудников путем организации питания в утреннее время, и во время регламентированных перерывов</a:t>
          </a:r>
        </a:p>
      </dsp:txBody>
      <dsp:txXfrm>
        <a:off x="33012" y="143081"/>
        <a:ext cx="8826964" cy="610236"/>
      </dsp:txXfrm>
    </dsp:sp>
    <dsp:sp modelId="{0D28E5A0-1357-4565-B199-C140F345359F}">
      <dsp:nvSpPr>
        <dsp:cNvPr id="0" name=""/>
        <dsp:cNvSpPr/>
      </dsp:nvSpPr>
      <dsp:spPr>
        <a:xfrm>
          <a:off x="0" y="835289"/>
          <a:ext cx="8892988" cy="676260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-35872"/>
                <a:satOff val="-4024"/>
                <a:lumOff val="2568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Задачи: </a:t>
          </a:r>
          <a:endParaRPr lang="ru-RU" sz="1700" kern="1200" dirty="0"/>
        </a:p>
      </dsp:txBody>
      <dsp:txXfrm>
        <a:off x="33012" y="868301"/>
        <a:ext cx="8826964" cy="610236"/>
      </dsp:txXfrm>
    </dsp:sp>
    <dsp:sp modelId="{1897285B-5430-406D-81B1-1B4D36B200EA}">
      <dsp:nvSpPr>
        <dsp:cNvPr id="0" name=""/>
        <dsp:cNvSpPr/>
      </dsp:nvSpPr>
      <dsp:spPr>
        <a:xfrm>
          <a:off x="0" y="1511549"/>
          <a:ext cx="8892988" cy="1618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2352" tIns="15240" rIns="85344" bIns="15240" numCol="1" spcCol="1270" anchor="t" anchorCtr="0">
          <a:noAutofit/>
        </a:bodyPr>
        <a:lstStyle/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Разработать концепцию оформления уголка для питания</a:t>
          </a: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Согласовать решение с Директором ТПП «</a:t>
          </a:r>
          <a:r>
            <a:rPr lang="ru-RU" sz="1200" kern="1200" dirty="0" err="1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Полазнанефтегаз</a:t>
          </a: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» и Председателем ППО ТПП «</a:t>
          </a:r>
          <a:r>
            <a:rPr lang="ru-RU" sz="1200" kern="1200" dirty="0" err="1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Полазнанефтегаз</a:t>
          </a: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»</a:t>
          </a: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Найти подрядчика для поставки кофейного аппарата и/или аппарата для перекуса</a:t>
          </a: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endParaRPr lang="ru-RU" sz="1200" kern="1200" dirty="0">
            <a:solidFill>
              <a:schemeClr val="tx1"/>
            </a:solidFill>
            <a:latin typeface="Tahoma" panose="020B0604030504040204" pitchFamily="34" charset="0"/>
            <a:ea typeface="+mj-ea"/>
            <a:cs typeface="Tahoma" panose="020B0604030504040204" pitchFamily="34" charset="0"/>
          </a:endParaRPr>
        </a:p>
        <a:p>
          <a:pPr marL="114300" lvl="1" indent="-114300" algn="l" defTabSz="779074" rtl="0" eaLnBrk="1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Оповестить работников ТПП «</a:t>
          </a:r>
          <a:r>
            <a:rPr lang="ru-RU" sz="1200" kern="1200" dirty="0" err="1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Полазнанефтегаз</a:t>
          </a:r>
          <a:r>
            <a:rPr lang="ru-RU" sz="1200" kern="1200" dirty="0">
              <a:solidFill>
                <a:schemeClr val="tx1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rPr>
            <a:t>» о реализации проекта</a:t>
          </a:r>
        </a:p>
      </dsp:txBody>
      <dsp:txXfrm>
        <a:off x="0" y="1511549"/>
        <a:ext cx="8892988" cy="16187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4E2E71-E739-4BA9-8A32-363AF7587D34}">
      <dsp:nvSpPr>
        <dsp:cNvPr id="0" name=""/>
        <dsp:cNvSpPr/>
      </dsp:nvSpPr>
      <dsp:spPr>
        <a:xfrm>
          <a:off x="0" y="11741"/>
          <a:ext cx="2139935" cy="23985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TCN</a:t>
          </a:r>
          <a:endParaRPr lang="ru-RU" sz="1000" kern="1200"/>
        </a:p>
      </dsp:txBody>
      <dsp:txXfrm>
        <a:off x="11709" y="23450"/>
        <a:ext cx="2116517" cy="2164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F8B1F2-08C5-4817-9137-CD8C360D7BDA}">
      <dsp:nvSpPr>
        <dsp:cNvPr id="0" name=""/>
        <dsp:cNvSpPr/>
      </dsp:nvSpPr>
      <dsp:spPr>
        <a:xfrm>
          <a:off x="0" y="11741"/>
          <a:ext cx="2139935" cy="23985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HOHORO COFFEE</a:t>
          </a:r>
          <a:endParaRPr lang="ru-RU" sz="1000" kern="1200"/>
        </a:p>
      </dsp:txBody>
      <dsp:txXfrm>
        <a:off x="11709" y="23450"/>
        <a:ext cx="2116517" cy="2164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FB28CF-F865-4BEF-BAD4-2247BECD79C2}">
      <dsp:nvSpPr>
        <dsp:cNvPr id="0" name=""/>
        <dsp:cNvSpPr/>
      </dsp:nvSpPr>
      <dsp:spPr>
        <a:xfrm>
          <a:off x="0" y="11741"/>
          <a:ext cx="2139935" cy="23985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Uvenco</a:t>
          </a:r>
          <a:endParaRPr lang="ru-RU" sz="1000" kern="1200"/>
        </a:p>
      </dsp:txBody>
      <dsp:txXfrm>
        <a:off x="11709" y="23450"/>
        <a:ext cx="2116517" cy="2164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82FBDB-265B-4DE1-86BC-AF173B9EEFD4}">
      <dsp:nvSpPr>
        <dsp:cNvPr id="0" name=""/>
        <dsp:cNvSpPr/>
      </dsp:nvSpPr>
      <dsp:spPr>
        <a:xfrm>
          <a:off x="0" y="0"/>
          <a:ext cx="8080930" cy="175584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Вариант 1: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/>
            <a:t>Реализация собственными силами</a:t>
          </a:r>
        </a:p>
      </dsp:txBody>
      <dsp:txXfrm>
        <a:off x="1791770" y="0"/>
        <a:ext cx="6289159" cy="1755849"/>
      </dsp:txXfrm>
    </dsp:sp>
    <dsp:sp modelId="{3196B28F-F6CB-4946-8963-351635DE4BBF}">
      <dsp:nvSpPr>
        <dsp:cNvPr id="0" name=""/>
        <dsp:cNvSpPr/>
      </dsp:nvSpPr>
      <dsp:spPr>
        <a:xfrm>
          <a:off x="175584" y="175584"/>
          <a:ext cx="1616186" cy="1404679"/>
        </a:xfrm>
        <a:prstGeom prst="rightArrow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DE36A9-F005-4C05-B4A3-22FCE2F1D23E}">
      <dsp:nvSpPr>
        <dsp:cNvPr id="0" name=""/>
        <dsp:cNvSpPr/>
      </dsp:nvSpPr>
      <dsp:spPr>
        <a:xfrm>
          <a:off x="0" y="1932334"/>
          <a:ext cx="8080930" cy="175584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Вариант 2: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/>
            <a:t>Реализация через подрядную организацию</a:t>
          </a:r>
        </a:p>
      </dsp:txBody>
      <dsp:txXfrm>
        <a:off x="1791770" y="1932334"/>
        <a:ext cx="6289159" cy="1755849"/>
      </dsp:txXfrm>
    </dsp:sp>
    <dsp:sp modelId="{BCCC99D5-963E-46EE-B2DD-408CD1FE145E}">
      <dsp:nvSpPr>
        <dsp:cNvPr id="0" name=""/>
        <dsp:cNvSpPr/>
      </dsp:nvSpPr>
      <dsp:spPr>
        <a:xfrm>
          <a:off x="175584" y="2107019"/>
          <a:ext cx="1616186" cy="1404679"/>
        </a:xfrm>
        <a:prstGeom prst="rightArrow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42BB2B-8126-4D9C-95AD-8FC3BF9312FB}">
      <dsp:nvSpPr>
        <dsp:cNvPr id="0" name=""/>
        <dsp:cNvSpPr/>
      </dsp:nvSpPr>
      <dsp:spPr>
        <a:xfrm rot="16200000">
          <a:off x="5834322" y="70335"/>
          <a:ext cx="468900" cy="328230"/>
        </a:xfrm>
        <a:prstGeom prst="chevron">
          <a:avLst/>
        </a:prstGeom>
        <a:solidFill>
          <a:srgbClr val="EAD5D5"/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 dirty="0"/>
        </a:p>
      </dsp:txBody>
      <dsp:txXfrm rot="-5400000">
        <a:off x="5904657" y="164115"/>
        <a:ext cx="328230" cy="140670"/>
      </dsp:txXfrm>
    </dsp:sp>
    <dsp:sp modelId="{F7CB7A42-DA4B-41FE-B3DD-5BF6A3637CED}">
      <dsp:nvSpPr>
        <dsp:cNvPr id="0" name=""/>
        <dsp:cNvSpPr/>
      </dsp:nvSpPr>
      <dsp:spPr>
        <a:xfrm rot="5400000">
          <a:off x="2979255" y="-2477796"/>
          <a:ext cx="304784" cy="5551844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3AA12D-4FF5-45CE-953D-F7F7CE079B47}">
      <dsp:nvSpPr>
        <dsp:cNvPr id="0" name=""/>
        <dsp:cNvSpPr/>
      </dsp:nvSpPr>
      <dsp:spPr>
        <a:xfrm>
          <a:off x="893698" y="356260"/>
          <a:ext cx="2345368" cy="732927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6436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/>
            <a:t>Решение о реализации варианта № 2 согласовано с руководством ТПП «</a:t>
          </a:r>
          <a:r>
            <a:rPr lang="ru-RU" sz="900" kern="1200" dirty="0" err="1"/>
            <a:t>Полазнанефтегаз</a:t>
          </a:r>
          <a:r>
            <a:rPr lang="ru-RU" sz="900" kern="1200" dirty="0"/>
            <a:t>»</a:t>
          </a:r>
        </a:p>
      </dsp:txBody>
      <dsp:txXfrm>
        <a:off x="893698" y="356260"/>
        <a:ext cx="2345368" cy="732927"/>
      </dsp:txXfrm>
    </dsp:sp>
    <dsp:sp modelId="{7018D6B9-CB10-4DCB-A12F-4A37DE53AF4D}">
      <dsp:nvSpPr>
        <dsp:cNvPr id="0" name=""/>
        <dsp:cNvSpPr/>
      </dsp:nvSpPr>
      <dsp:spPr>
        <a:xfrm>
          <a:off x="795975" y="250393"/>
          <a:ext cx="513049" cy="76957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ED9C7E1-4696-4DBD-8E76-08459BB5216B}">
      <dsp:nvSpPr>
        <dsp:cNvPr id="0" name=""/>
        <dsp:cNvSpPr/>
      </dsp:nvSpPr>
      <dsp:spPr>
        <a:xfrm>
          <a:off x="893698" y="1278934"/>
          <a:ext cx="2345368" cy="732927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6436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/>
            <a:t>Утвержден подрядчик для изготовления и установки аппарата в лице ООО «</a:t>
          </a:r>
          <a:r>
            <a:rPr lang="ru-RU" sz="900" kern="1200" dirty="0" err="1"/>
            <a:t>Пермторгнефть</a:t>
          </a:r>
          <a:r>
            <a:rPr lang="ru-RU" sz="900" kern="1200" dirty="0"/>
            <a:t>»</a:t>
          </a:r>
        </a:p>
      </dsp:txBody>
      <dsp:txXfrm>
        <a:off x="893698" y="1278934"/>
        <a:ext cx="2345368" cy="732927"/>
      </dsp:txXfrm>
    </dsp:sp>
    <dsp:sp modelId="{2170AA44-6A4A-45A9-B630-64CDDA959DFA}">
      <dsp:nvSpPr>
        <dsp:cNvPr id="0" name=""/>
        <dsp:cNvSpPr/>
      </dsp:nvSpPr>
      <dsp:spPr>
        <a:xfrm>
          <a:off x="795975" y="1173067"/>
          <a:ext cx="513049" cy="76957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3363A2F-AE7B-42EF-9FA5-916D842C9D4B}">
      <dsp:nvSpPr>
        <dsp:cNvPr id="0" name=""/>
        <dsp:cNvSpPr/>
      </dsp:nvSpPr>
      <dsp:spPr>
        <a:xfrm>
          <a:off x="893698" y="2201609"/>
          <a:ext cx="2345368" cy="732927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6436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/>
            <a:t>Установка аппарата ожидается до 01.05.2026г.</a:t>
          </a:r>
        </a:p>
      </dsp:txBody>
      <dsp:txXfrm>
        <a:off x="893698" y="2201609"/>
        <a:ext cx="2345368" cy="732927"/>
      </dsp:txXfrm>
    </dsp:sp>
    <dsp:sp modelId="{96CF4BE1-876E-45DE-82E0-39749419B033}">
      <dsp:nvSpPr>
        <dsp:cNvPr id="0" name=""/>
        <dsp:cNvSpPr/>
      </dsp:nvSpPr>
      <dsp:spPr>
        <a:xfrm>
          <a:off x="795975" y="2095741"/>
          <a:ext cx="513049" cy="76957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25000" r="-25000"/>
          </a:stretch>
        </a:blip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DF5EE15-1CC5-467C-8154-DA93DBE533E2}">
      <dsp:nvSpPr>
        <dsp:cNvPr id="0" name=""/>
        <dsp:cNvSpPr/>
      </dsp:nvSpPr>
      <dsp:spPr>
        <a:xfrm>
          <a:off x="893698" y="3124283"/>
          <a:ext cx="2345368" cy="732927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6436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/>
            <a:t>Сотрудники ТПП «</a:t>
          </a:r>
          <a:r>
            <a:rPr lang="ru-RU" sz="900" kern="1200" dirty="0" err="1"/>
            <a:t>Полазнанефтегаз</a:t>
          </a:r>
          <a:r>
            <a:rPr lang="ru-RU" sz="900" kern="1200" dirty="0"/>
            <a:t>» оповещены, и с нетерпением ждут установки кофейного аппарата</a:t>
          </a:r>
        </a:p>
      </dsp:txBody>
      <dsp:txXfrm>
        <a:off x="893698" y="3124283"/>
        <a:ext cx="2345368" cy="732927"/>
      </dsp:txXfrm>
    </dsp:sp>
    <dsp:sp modelId="{E65E9FB0-EC5F-4867-A959-BDD113342AF7}">
      <dsp:nvSpPr>
        <dsp:cNvPr id="0" name=""/>
        <dsp:cNvSpPr/>
      </dsp:nvSpPr>
      <dsp:spPr>
        <a:xfrm>
          <a:off x="795975" y="3018416"/>
          <a:ext cx="513049" cy="769573"/>
        </a:xfrm>
        <a:prstGeom prst="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87372C-E6CC-4352-B975-17D635C9DB87}">
      <dsp:nvSpPr>
        <dsp:cNvPr id="0" name=""/>
        <dsp:cNvSpPr/>
      </dsp:nvSpPr>
      <dsp:spPr>
        <a:xfrm>
          <a:off x="653472" y="0"/>
          <a:ext cx="7406021" cy="252028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4B4D9C-F284-4BFB-BAC9-6B0E7CF4D3E5}">
      <dsp:nvSpPr>
        <dsp:cNvPr id="0" name=""/>
        <dsp:cNvSpPr/>
      </dsp:nvSpPr>
      <dsp:spPr>
        <a:xfrm>
          <a:off x="9359" y="756084"/>
          <a:ext cx="2804486" cy="100811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/>
            <a:t>Возможность тиражирования на другие подразделения</a:t>
          </a:r>
        </a:p>
      </dsp:txBody>
      <dsp:txXfrm>
        <a:off x="58571" y="805296"/>
        <a:ext cx="2706062" cy="909688"/>
      </dsp:txXfrm>
    </dsp:sp>
    <dsp:sp modelId="{C99C0993-66B9-4CD7-9744-E9A705605B78}">
      <dsp:nvSpPr>
        <dsp:cNvPr id="0" name=""/>
        <dsp:cNvSpPr/>
      </dsp:nvSpPr>
      <dsp:spPr>
        <a:xfrm>
          <a:off x="2954240" y="756084"/>
          <a:ext cx="2804486" cy="100811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/>
            <a:t>Внедрение скидочной системы по Персональной карте</a:t>
          </a:r>
        </a:p>
      </dsp:txBody>
      <dsp:txXfrm>
        <a:off x="3003452" y="805296"/>
        <a:ext cx="2706062" cy="909688"/>
      </dsp:txXfrm>
    </dsp:sp>
    <dsp:sp modelId="{AB4BCF31-E6E1-4A8E-AE82-5C730DBAE99A}">
      <dsp:nvSpPr>
        <dsp:cNvPr id="0" name=""/>
        <dsp:cNvSpPr/>
      </dsp:nvSpPr>
      <dsp:spPr>
        <a:xfrm>
          <a:off x="5899121" y="756084"/>
          <a:ext cx="2804486" cy="100811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/>
            <a:t>Увеличение привлекательности профсоюзной организации в связи со скидочной программой для членов Профсоюза</a:t>
          </a:r>
        </a:p>
      </dsp:txBody>
      <dsp:txXfrm>
        <a:off x="5948333" y="805296"/>
        <a:ext cx="2706062" cy="909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97BA6-2827-41F6-8F17-2AE400D99549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829A0-1E3F-412F-B938-C4B003012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795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6000A-C007-47A6-8052-20BC353FD599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8DA8F-D50D-4365-A467-28E09F6EA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4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9582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9163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8745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8326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7908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489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071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6652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-2274" y="0"/>
            <a:ext cx="9146273" cy="483518"/>
          </a:xfrm>
          <a:prstGeom prst="rect">
            <a:avLst/>
          </a:prstGeom>
          <a:solidFill>
            <a:srgbClr val="D223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783271" y="1761661"/>
            <a:ext cx="7772400" cy="1102519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/>
              <a:t>ТЕМА</a:t>
            </a:r>
            <a:br>
              <a:rPr lang="ru-RU" dirty="0"/>
            </a:br>
            <a:r>
              <a:rPr lang="ru-RU" dirty="0"/>
              <a:t>ПРЕЗЕНТАЦИИ</a:t>
            </a:r>
          </a:p>
        </p:txBody>
      </p:sp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6876256" y="67121"/>
            <a:ext cx="2058536" cy="33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altLang="ru-RU" sz="1600" b="0" i="0" dirty="0">
                <a:solidFill>
                  <a:schemeClr val="bg1"/>
                </a:solidFill>
                <a:latin typeface="Tahoma" pitchFamily="34" charset="0"/>
              </a:rPr>
              <a:t>Всегда в движении!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-2275" y="4668456"/>
            <a:ext cx="9146273" cy="483518"/>
          </a:xfrm>
          <a:prstGeom prst="rect">
            <a:avLst/>
          </a:prstGeom>
          <a:solidFill>
            <a:srgbClr val="D223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1C18FB7-CFE5-4BDD-867A-3BA744F45B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75" y="37619"/>
            <a:ext cx="369877" cy="39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1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Рисунок 27"/>
          <p:cNvSpPr>
            <a:spLocks noGrp="1"/>
          </p:cNvSpPr>
          <p:nvPr>
            <p:ph type="pic" sz="quarter" idx="13"/>
          </p:nvPr>
        </p:nvSpPr>
        <p:spPr>
          <a:xfrm>
            <a:off x="501163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sp>
        <p:nvSpPr>
          <p:cNvPr id="36" name="Рисунок 27"/>
          <p:cNvSpPr>
            <a:spLocks noGrp="1"/>
          </p:cNvSpPr>
          <p:nvPr>
            <p:ph type="pic" sz="quarter" idx="14"/>
          </p:nvPr>
        </p:nvSpPr>
        <p:spPr>
          <a:xfrm>
            <a:off x="2558563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sp>
        <p:nvSpPr>
          <p:cNvPr id="39" name="Рисунок 27"/>
          <p:cNvSpPr>
            <a:spLocks noGrp="1"/>
          </p:cNvSpPr>
          <p:nvPr>
            <p:ph type="pic" sz="quarter" idx="15"/>
          </p:nvPr>
        </p:nvSpPr>
        <p:spPr>
          <a:xfrm>
            <a:off x="4624756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sp>
        <p:nvSpPr>
          <p:cNvPr id="40" name="Рисунок 27"/>
          <p:cNvSpPr>
            <a:spLocks noGrp="1"/>
          </p:cNvSpPr>
          <p:nvPr>
            <p:ph type="pic" sz="quarter" idx="16"/>
          </p:nvPr>
        </p:nvSpPr>
        <p:spPr>
          <a:xfrm>
            <a:off x="6690948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cxnSp>
        <p:nvCxnSpPr>
          <p:cNvPr id="21" name="Прямая соединительная линия 20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83EF232-1326-4CD7-89C6-94C3DAAF67CE}"/>
              </a:ext>
            </a:extLst>
          </p:cNvPr>
          <p:cNvSpPr/>
          <p:nvPr userDrawn="1"/>
        </p:nvSpPr>
        <p:spPr>
          <a:xfrm>
            <a:off x="51061" y="4515966"/>
            <a:ext cx="1655876" cy="504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712901"/>
            <a:ext cx="1331639" cy="43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876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18843" y="897564"/>
            <a:ext cx="6047224" cy="229699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 marL="1558149" indent="0">
              <a:buNone/>
              <a:defRPr sz="14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4"/>
            <a:r>
              <a:rPr lang="ru-RU" dirty="0"/>
              <a:t>Рисунок, карта, фото, диаграмма</a:t>
            </a:r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517397" y="3327388"/>
            <a:ext cx="8194899" cy="1134572"/>
          </a:xfrm>
        </p:spPr>
        <p:txBody>
          <a:bodyPr>
            <a:normAutofit/>
          </a:bodyPr>
          <a:lstStyle>
            <a:lvl1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Блок текста (рекомендуемый размер шрифта 16)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83D26358-7BB5-4712-A9DF-2F2285C76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CA4E7CA-8C61-4D23-B758-09119DF6A072}"/>
              </a:ext>
            </a:extLst>
          </p:cNvPr>
          <p:cNvSpPr/>
          <p:nvPr userDrawn="1"/>
        </p:nvSpPr>
        <p:spPr>
          <a:xfrm>
            <a:off x="51061" y="4515966"/>
            <a:ext cx="1655876" cy="504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712901"/>
            <a:ext cx="1331639" cy="43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18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18843" y="897564"/>
            <a:ext cx="8107761" cy="360299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 marL="1558149" indent="0">
              <a:buNone/>
              <a:defRPr sz="14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4"/>
            <a:r>
              <a:rPr lang="ru-RU" dirty="0"/>
              <a:t>Рисунок, карта, фото, диаграмма, видео</a:t>
            </a: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cxnSpLocks/>
          </p:cNvCxnSpPr>
          <p:nvPr userDrawn="1"/>
        </p:nvCxnSpPr>
        <p:spPr>
          <a:xfrm flipH="1">
            <a:off x="683568" y="627534"/>
            <a:ext cx="7876569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9B3DAC54-4705-45D2-BC31-0F9C62B97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164813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олько заголовок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59582"/>
            <a:ext cx="9144000" cy="4104456"/>
          </a:xfrm>
          <a:prstGeom prst="rect">
            <a:avLst/>
          </a:prstGeom>
        </p:spPr>
      </p:pic>
      <p:sp>
        <p:nvSpPr>
          <p:cNvPr id="11" name="Text Box 11"/>
          <p:cNvSpPr txBox="1">
            <a:spLocks noChangeArrowheads="1"/>
          </p:cNvSpPr>
          <p:nvPr userDrawn="1"/>
        </p:nvSpPr>
        <p:spPr bwMode="auto">
          <a:xfrm>
            <a:off x="1259632" y="699542"/>
            <a:ext cx="7632848" cy="64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600" i="0" dirty="0">
                <a:latin typeface="Tahoma" pitchFamily="34" charset="0"/>
              </a:rPr>
              <a:t>Всегда в движении!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608C28D-B976-4486-BAF3-929DD250688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7918" y="365970"/>
            <a:ext cx="1311914" cy="131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79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77907" tIns="38953" rIns="77907" bIns="38953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cxnSpLocks/>
          </p:cNvCxnSpPr>
          <p:nvPr userDrawn="1"/>
        </p:nvCxnSpPr>
        <p:spPr>
          <a:xfrm flipH="1">
            <a:off x="611560" y="627534"/>
            <a:ext cx="8100734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9"/>
          <p:cNvSpPr txBox="1">
            <a:spLocks noChangeArrowheads="1"/>
          </p:cNvSpPr>
          <p:nvPr userDrawn="1"/>
        </p:nvSpPr>
        <p:spPr bwMode="auto">
          <a:xfrm>
            <a:off x="7031350" y="4894010"/>
            <a:ext cx="1969477" cy="21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7916" tIns="38958" rIns="77916" bIns="38958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r" defTabSz="914296" rtl="0" eaLnBrk="1" latinLnBrk="0" hangingPunct="1">
              <a:defRPr sz="1400" b="1" kern="1200">
                <a:solidFill>
                  <a:srgbClr val="969696"/>
                </a:solidFill>
                <a:latin typeface="+mn-lt"/>
                <a:ea typeface="+mn-ea"/>
                <a:cs typeface="+mn-cs"/>
              </a:defRPr>
            </a:lvl1pPr>
            <a:lvl2pPr marL="45714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5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92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40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8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3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84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3DC7B3A-0A6D-478B-9BC0-F3751AB67A1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712901"/>
            <a:ext cx="1331639" cy="43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A58CD80-C4F1-47E9-8A04-623EE461ED24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99541" cy="69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14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8" r:id="rId4"/>
    <p:sldLayoutId id="2147483657" r:id="rId5"/>
  </p:sldLayoutIdLst>
  <p:hf hdr="0" dt="0"/>
  <p:txStyles>
    <p:titleStyle>
      <a:lvl1pPr algn="l" defTabSz="779074" rtl="0" eaLnBrk="1" latinLnBrk="0" hangingPunct="1">
        <a:spcBef>
          <a:spcPct val="0"/>
        </a:spcBef>
        <a:buNone/>
        <a:defRPr sz="1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2153" indent="-292153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2998" indent="-243460" algn="l" defTabSz="779074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3843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379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2917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455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1992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1529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066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538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074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612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149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7686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223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6760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6298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microsoft.com/office/2007/relationships/diagramDrawing" Target="../diagrams/drawing5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Colors" Target="../diagrams/colors5.xml"/><Relationship Id="rId2" Type="http://schemas.openxmlformats.org/officeDocument/2006/relationships/image" Target="../media/image15.png"/><Relationship Id="rId16" Type="http://schemas.openxmlformats.org/officeDocument/2006/relationships/diagramQuickStyle" Target="../diagrams/quickStyle5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5" Type="http://schemas.openxmlformats.org/officeDocument/2006/relationships/diagramLayout" Target="../diagrams/layout5.xml"/><Relationship Id="rId10" Type="http://schemas.openxmlformats.org/officeDocument/2006/relationships/diagramLayout" Target="../diagrams/layout4.xml"/><Relationship Id="rId19" Type="http://schemas.openxmlformats.org/officeDocument/2006/relationships/image" Target="../media/image17.jpg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diagramData" Target="../diagrams/data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33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10" Type="http://schemas.openxmlformats.org/officeDocument/2006/relationships/image" Target="../media/image36.png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5800" y="652338"/>
            <a:ext cx="7772400" cy="1102519"/>
          </a:xfrm>
        </p:spPr>
        <p:txBody>
          <a:bodyPr/>
          <a:lstStyle/>
          <a:p>
            <a:r>
              <a:rPr lang="ru-RU" dirty="0"/>
              <a:t>«Кофейная пауза»</a:t>
            </a:r>
          </a:p>
        </p:txBody>
      </p:sp>
      <p:sp>
        <p:nvSpPr>
          <p:cNvPr id="3" name="Текст 11"/>
          <p:cNvSpPr txBox="1">
            <a:spLocks/>
          </p:cNvSpPr>
          <p:nvPr/>
        </p:nvSpPr>
        <p:spPr>
          <a:xfrm>
            <a:off x="5652120" y="2859782"/>
            <a:ext cx="3491880" cy="1829892"/>
          </a:xfrm>
          <a:prstGeom prst="rect">
            <a:avLst/>
          </a:prstGeom>
        </p:spPr>
        <p:txBody>
          <a:bodyPr lIns="77916" tIns="38958" rIns="77916" bIns="38958">
            <a:noAutofit/>
          </a:bodyPr>
          <a:lstStyle>
            <a:lvl1pPr marL="0" indent="0" algn="r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866" indent="-285717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870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017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166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Разработали, воплотили в жизнь, и презентовали вам:</a:t>
            </a:r>
          </a:p>
          <a:p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Салова Полина</a:t>
            </a:r>
          </a:p>
          <a:p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Назаров Андрей</a:t>
            </a:r>
          </a:p>
          <a:p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ООО «ЛУКОЙЛ-ПЕРМЬ»</a:t>
            </a:r>
          </a:p>
          <a:p>
            <a:r>
              <a:rPr lang="ru-RU" sz="1400" dirty="0" err="1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Седойкина</a:t>
            </a:r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Елизавета</a:t>
            </a:r>
          </a:p>
          <a:p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ООО «</a:t>
            </a:r>
            <a:r>
              <a:rPr lang="ru-RU" sz="1400" dirty="0" err="1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ПермАвтоТрансСервис</a:t>
            </a:r>
            <a:r>
              <a:rPr lang="ru-RU" sz="1400" dirty="0">
                <a:solidFill>
                  <a:schemeClr val="tx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endParaRPr lang="ru-RU" sz="1400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1400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9C2DC7-D65A-4B0A-A8FB-09757AF4B6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8" t="4313"/>
          <a:stretch/>
        </p:blipFill>
        <p:spPr>
          <a:xfrm>
            <a:off x="7701070" y="524203"/>
            <a:ext cx="1319676" cy="135879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43125"/>
            <a:ext cx="4199880" cy="298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00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19698"/>
            <a:ext cx="810073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Об авторах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C6FEF81-67A9-4C1A-A222-0CC90544050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7" b="4607"/>
          <a:stretch>
            <a:fillRect/>
          </a:stretch>
        </p:blipFill>
        <p:spPr>
          <a:xfrm>
            <a:off x="611560" y="849489"/>
            <a:ext cx="2244548" cy="2991309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87E4C46-DE14-4840-A64E-2FDA3271C66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" b="546"/>
          <a:stretch>
            <a:fillRect/>
          </a:stretch>
        </p:blipFill>
        <p:spPr>
          <a:xfrm>
            <a:off x="3737732" y="849488"/>
            <a:ext cx="2268274" cy="2991309"/>
          </a:xfrm>
        </p:spPr>
      </p:pic>
      <p:sp>
        <p:nvSpPr>
          <p:cNvPr id="12" name="TextBox 11"/>
          <p:cNvSpPr txBox="1"/>
          <p:nvPr/>
        </p:nvSpPr>
        <p:spPr>
          <a:xfrm>
            <a:off x="539552" y="3953359"/>
            <a:ext cx="2745078" cy="755775"/>
          </a:xfrm>
          <a:prstGeom prst="rect">
            <a:avLst/>
          </a:prstGeom>
          <a:noFill/>
        </p:spPr>
        <p:txBody>
          <a:bodyPr wrap="square" lIns="77907" tIns="38953" rIns="77907" bIns="38953" rtlCol="0">
            <a:spAutoFit/>
          </a:bodyPr>
          <a:lstStyle/>
          <a:p>
            <a:pPr algn="l"/>
            <a:r>
              <a:rPr lang="ru-RU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Назаров Андрей Владимирович</a:t>
            </a:r>
          </a:p>
          <a:p>
            <a:pPr algn="l"/>
            <a:r>
              <a:rPr lang="ru-RU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Ведущий инженер отдела добычи ТПП «</a:t>
            </a:r>
            <a:r>
              <a:rPr lang="ru-RU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Полазнанефтегаз</a:t>
            </a:r>
            <a:r>
              <a:rPr lang="ru-RU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 ООО «ЛУКОЙЛ-ПЕРМЬ»</a:t>
            </a:r>
          </a:p>
          <a:p>
            <a:pPr algn="l"/>
            <a:endParaRPr lang="ru-RU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10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«Что ни делается – всё переделается»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53BDA5-FD47-4D50-8356-7F6DA835E89E}"/>
              </a:ext>
            </a:extLst>
          </p:cNvPr>
          <p:cNvSpPr txBox="1"/>
          <p:nvPr/>
        </p:nvSpPr>
        <p:spPr>
          <a:xfrm>
            <a:off x="6647168" y="3953358"/>
            <a:ext cx="2528392" cy="755775"/>
          </a:xfrm>
          <a:prstGeom prst="rect">
            <a:avLst/>
          </a:prstGeom>
          <a:noFill/>
        </p:spPr>
        <p:txBody>
          <a:bodyPr wrap="square" lIns="77907" tIns="38953" rIns="77907" bIns="38953" rtlCol="0">
            <a:spAutoFit/>
          </a:bodyPr>
          <a:lstStyle/>
          <a:p>
            <a:pPr algn="l"/>
            <a:r>
              <a:rPr lang="ru-RU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Салова Полина Викторовна</a:t>
            </a:r>
          </a:p>
          <a:p>
            <a:pPr algn="l"/>
            <a:r>
              <a:rPr lang="ru-RU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Инженер отдела проектных работ ТПП «</a:t>
            </a:r>
            <a:r>
              <a:rPr lang="ru-RU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Полазнанефтегаз</a:t>
            </a:r>
            <a:r>
              <a:rPr lang="ru-RU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 ООО «ЛУКОЙЛ-ПЕРМЬ»</a:t>
            </a:r>
          </a:p>
          <a:p>
            <a:pPr algn="l"/>
            <a:endParaRPr lang="ru-RU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10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«Итак, вы решили стать пилотом …»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905CA5-4918-4DB4-B8AA-B13E41462171}"/>
              </a:ext>
            </a:extLst>
          </p:cNvPr>
          <p:cNvSpPr txBox="1"/>
          <p:nvPr/>
        </p:nvSpPr>
        <p:spPr>
          <a:xfrm>
            <a:off x="3665368" y="3953359"/>
            <a:ext cx="2601062" cy="786553"/>
          </a:xfrm>
          <a:prstGeom prst="rect">
            <a:avLst/>
          </a:prstGeom>
          <a:noFill/>
        </p:spPr>
        <p:txBody>
          <a:bodyPr wrap="square" lIns="77907" tIns="38953" rIns="77907" bIns="38953" rtlCol="0">
            <a:spAutoFit/>
          </a:bodyPr>
          <a:lstStyle/>
          <a:p>
            <a:pPr algn="l"/>
            <a:r>
              <a:rPr lang="ru-RU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Седойкина</a:t>
            </a:r>
            <a:r>
              <a:rPr lang="ru-RU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Елизавета Дмитриевна</a:t>
            </a:r>
          </a:p>
          <a:p>
            <a:pPr algn="l"/>
            <a:r>
              <a:rPr lang="ru-RU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Ведущий экономист ООО «</a:t>
            </a:r>
            <a:r>
              <a:rPr lang="ru-RU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ПермАвтоТрансСервис</a:t>
            </a:r>
            <a:r>
              <a:rPr lang="ru-RU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pPr algn="l"/>
            <a:endParaRPr lang="ru-RU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10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«Три раза попадала на сбой автомата с кофе и получала напиток бесплатно»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6E0F038-F6BD-4F45-8C47-B10D03D6B71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1" b="1901"/>
          <a:stretch>
            <a:fillRect/>
          </a:stretch>
        </p:blipFill>
        <p:spPr>
          <a:xfrm>
            <a:off x="6725502" y="849488"/>
            <a:ext cx="1771163" cy="2991309"/>
          </a:xfrm>
        </p:spPr>
      </p:pic>
    </p:spTree>
    <p:extLst>
      <p:ext uri="{BB962C8B-B14F-4D97-AF65-F5344CB8AC3E}">
        <p14:creationId xmlns:p14="http://schemas.microsoft.com/office/powerpoint/2010/main" val="866594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19698"/>
            <a:ext cx="810073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Проблематика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EE9E6C6A-062E-4929-B44C-2AC917ACC3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3178719"/>
              </p:ext>
            </p:extLst>
          </p:nvPr>
        </p:nvGraphicFramePr>
        <p:xfrm>
          <a:off x="616149" y="699542"/>
          <a:ext cx="34472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3792B20-4F19-4F66-9EE4-EE6B6F9E29F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0" b="24650"/>
          <a:stretch>
            <a:fillRect/>
          </a:stretch>
        </p:blipFill>
        <p:spPr>
          <a:xfrm>
            <a:off x="4427984" y="1491630"/>
            <a:ext cx="4419718" cy="2238240"/>
          </a:xfrm>
        </p:spPr>
      </p:pic>
    </p:spTree>
    <p:extLst>
      <p:ext uri="{BB962C8B-B14F-4D97-AF65-F5344CB8AC3E}">
        <p14:creationId xmlns:p14="http://schemas.microsoft.com/office/powerpoint/2010/main" val="2422074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19698"/>
            <a:ext cx="810073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Опрос работников ТПП «</a:t>
            </a:r>
            <a:r>
              <a:rPr lang="ru-RU" dirty="0" err="1">
                <a:latin typeface="Tahoma" panose="020B0604030504040204" pitchFamily="34" charset="0"/>
                <a:cs typeface="Tahoma" panose="020B0604030504040204" pitchFamily="34" charset="0"/>
              </a:rPr>
              <a:t>Полазнанефтегаз</a:t>
            </a:r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19672" y="4419508"/>
            <a:ext cx="6336704" cy="355666"/>
          </a:xfrm>
          <a:prstGeom prst="rect">
            <a:avLst/>
          </a:prstGeom>
          <a:noFill/>
        </p:spPr>
        <p:txBody>
          <a:bodyPr wrap="square" lIns="77907" tIns="38953" rIns="77907" bIns="38953" rtlCol="0">
            <a:spAutoFit/>
          </a:bodyPr>
          <a:lstStyle/>
          <a:p>
            <a:r>
              <a:rPr lang="ru-RU" sz="1800" b="1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100 %  </a:t>
            </a:r>
            <a:r>
              <a:rPr lang="ru-RU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опрошенных голосуют </a:t>
            </a:r>
            <a:r>
              <a:rPr lang="ru-RU" sz="1800" b="1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</a:t>
            </a:r>
            <a:r>
              <a:rPr lang="ru-RU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реализацию проекта</a:t>
            </a: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1" b="1171"/>
          <a:stretch>
            <a:fillRect/>
          </a:stretch>
        </p:blipFill>
        <p:spPr>
          <a:xfrm>
            <a:off x="4902031" y="1347614"/>
            <a:ext cx="4060183" cy="2109703"/>
          </a:xfrm>
        </p:spPr>
      </p:pic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730945176"/>
              </p:ext>
            </p:extLst>
          </p:nvPr>
        </p:nvGraphicFramePr>
        <p:xfrm>
          <a:off x="449946" y="924562"/>
          <a:ext cx="3840088" cy="31305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64007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D96039EE-1EDE-4C0D-8F0E-7D2EA6DE04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0350904"/>
              </p:ext>
            </p:extLst>
          </p:nvPr>
        </p:nvGraphicFramePr>
        <p:xfrm>
          <a:off x="125506" y="1059582"/>
          <a:ext cx="889298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080930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Цель и задачи</a:t>
            </a:r>
          </a:p>
        </p:txBody>
      </p:sp>
    </p:spTree>
    <p:extLst>
      <p:ext uri="{BB962C8B-B14F-4D97-AF65-F5344CB8AC3E}">
        <p14:creationId xmlns:p14="http://schemas.microsoft.com/office/powerpoint/2010/main" val="3653110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267494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Обзор подбираемого оборудования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17E034-E23F-4D94-BE7F-2215FAD19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71550"/>
            <a:ext cx="2332561" cy="29451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0B13E9-A5FA-460D-ADC4-997C9768F1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55" r="16908"/>
          <a:stretch/>
        </p:blipFill>
        <p:spPr>
          <a:xfrm>
            <a:off x="2627784" y="1679979"/>
            <a:ext cx="2880321" cy="2859782"/>
          </a:xfrm>
          <a:prstGeom prst="rect">
            <a:avLst/>
          </a:prstGeom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DFEF8209-9C0C-48B6-91D7-90DA89A1BF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8504490"/>
              </p:ext>
            </p:extLst>
          </p:nvPr>
        </p:nvGraphicFramePr>
        <p:xfrm>
          <a:off x="6300192" y="4408094"/>
          <a:ext cx="2139935" cy="263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245CDC6D-9CAA-4967-BC1F-D1591C6A8D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7113103"/>
              </p:ext>
            </p:extLst>
          </p:nvPr>
        </p:nvGraphicFramePr>
        <p:xfrm>
          <a:off x="179512" y="3876947"/>
          <a:ext cx="2139935" cy="263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5E151DF8-D661-48D3-BDE3-711DCC1C47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8111397"/>
              </p:ext>
            </p:extLst>
          </p:nvPr>
        </p:nvGraphicFramePr>
        <p:xfrm>
          <a:off x="2997976" y="4675748"/>
          <a:ext cx="2139935" cy="263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18" name="Объект 17">
            <a:extLst>
              <a:ext uri="{FF2B5EF4-FFF2-40B4-BE49-F238E27FC236}">
                <a16:creationId xmlns:a16="http://schemas.microsoft.com/office/drawing/2014/main" id="{C350139D-AA29-48BB-B821-90D0B72F0B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816" y="771550"/>
            <a:ext cx="3205583" cy="3480649"/>
          </a:xfrm>
        </p:spPr>
      </p:pic>
    </p:spTree>
    <p:extLst>
      <p:ext uri="{BB962C8B-B14F-4D97-AF65-F5344CB8AC3E}">
        <p14:creationId xmlns:p14="http://schemas.microsoft.com/office/powerpoint/2010/main" val="3241243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Календарный план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117D4923-B0D9-489D-BB3B-0D4A051BFB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24157"/>
              </p:ext>
            </p:extLst>
          </p:nvPr>
        </p:nvGraphicFramePr>
        <p:xfrm>
          <a:off x="251520" y="771550"/>
          <a:ext cx="8640961" cy="388843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349633">
                  <a:extLst>
                    <a:ext uri="{9D8B030D-6E8A-4147-A177-3AD203B41FA5}">
                      <a16:colId xmlns:a16="http://schemas.microsoft.com/office/drawing/2014/main" val="3170794636"/>
                    </a:ext>
                  </a:extLst>
                </a:gridCol>
                <a:gridCol w="3682815">
                  <a:extLst>
                    <a:ext uri="{9D8B030D-6E8A-4147-A177-3AD203B41FA5}">
                      <a16:colId xmlns:a16="http://schemas.microsoft.com/office/drawing/2014/main" val="3216420359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071740882"/>
                    </a:ext>
                  </a:extLst>
                </a:gridCol>
                <a:gridCol w="3528393">
                  <a:extLst>
                    <a:ext uri="{9D8B030D-6E8A-4147-A177-3AD203B41FA5}">
                      <a16:colId xmlns:a16="http://schemas.microsoft.com/office/drawing/2014/main" val="3337565654"/>
                    </a:ext>
                  </a:extLst>
                </a:gridCol>
              </a:tblGrid>
              <a:tr h="5949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№ п/п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Наименование работы, в т.ч. по этапам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Срок выполнения (начало - окончание)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Конечный результат работы, промежуточные результаты по этапам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490788053"/>
                  </a:ext>
                </a:extLst>
              </a:tr>
              <a:tr h="6244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1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Разработка концепции и согласование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12.01.2026-28.02.2026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1. Проведена рабочая встреча с Председателем ППО;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2. Определены конфигурация и количество автоматов;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3. Определено ориентировочное наполнение и количество продовольствия.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4280758638"/>
                  </a:ext>
                </a:extLst>
              </a:tr>
              <a:tr h="4691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2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Выбор поставщика автомата и обслуживающей организации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29.02.2026 - 31.03.2026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1. Выбраны подрядные организации;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2. Составлен стартовый ассортимент; 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3. Уточнён бюджет реализации.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3842621099"/>
                  </a:ext>
                </a:extLst>
              </a:tr>
              <a:tr h="4562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3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Утверждение подрядных организаций, и заключение договоров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01.04.2026 - 30.04.2026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1. Заключен Договор лизинга на автомат;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2. Заключен Договор на сервисное обслуживание.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2688107625"/>
                  </a:ext>
                </a:extLst>
              </a:tr>
              <a:tr h="6244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4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Приемка работ и оповещение работников ТПП "</a:t>
                      </a:r>
                      <a:r>
                        <a:rPr lang="ru-RU" sz="900" u="none" strike="noStrike" dirty="0" err="1">
                          <a:effectLst/>
                        </a:rPr>
                        <a:t>Полазнанефтегаз</a:t>
                      </a:r>
                      <a:r>
                        <a:rPr lang="ru-RU" sz="900" u="none" strike="noStrike" dirty="0">
                          <a:effectLst/>
                        </a:rPr>
                        <a:t>"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01.05.2026 - 15.05.2026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1. Аппарат установлен в здании ТПП "</a:t>
                      </a:r>
                      <a:r>
                        <a:rPr lang="ru-RU" sz="900" u="none" strike="noStrike" dirty="0" err="1">
                          <a:effectLst/>
                        </a:rPr>
                        <a:t>Полазнанефтегаз</a:t>
                      </a:r>
                      <a:r>
                        <a:rPr lang="ru-RU" sz="900" u="none" strike="noStrike" dirty="0">
                          <a:effectLst/>
                        </a:rPr>
                        <a:t>" (г. Пермь);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2. Объявление о реализации проекта размещено в телеграмм-канале (в группе ППО ТПП "</a:t>
                      </a:r>
                      <a:r>
                        <a:rPr lang="ru-RU" sz="900" u="none" strike="noStrike" dirty="0" err="1">
                          <a:effectLst/>
                        </a:rPr>
                        <a:t>Полазнанефтегаз</a:t>
                      </a:r>
                      <a:r>
                        <a:rPr lang="ru-RU" sz="900" u="none" strike="noStrike" dirty="0">
                          <a:effectLst/>
                        </a:rPr>
                        <a:t>").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2895606440"/>
                  </a:ext>
                </a:extLst>
              </a:tr>
              <a:tr h="4945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5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Счастливая эксплуатация и регулярный сбор обратной связи </a:t>
                      </a:r>
                      <a:endParaRPr lang="ru-RU" sz="900" b="0" i="0" u="none" strike="noStrike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01.05.2026 - 31.12.2026</a:t>
                      </a:r>
                      <a:endParaRPr lang="ru-RU" sz="900" b="0" i="0" u="none" strike="noStrike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1. Сотрудники сыты и полны сил;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2. Проведена корректировка ассортимента на основе обратной связи.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1603022416"/>
                  </a:ext>
                </a:extLst>
              </a:tr>
              <a:tr h="6244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6</a:t>
                      </a:r>
                      <a:endParaRPr lang="ru-RU" sz="900" b="1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Анализ пробной эксплуатации, оценка рентабельности дальнейшей реализации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01.05.2026 - 31.12.2026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1. Принято решение о продолжении эксплуатации и тиражировании на другие структурные подразделения; </a:t>
                      </a:r>
                      <a:br>
                        <a:rPr lang="ru-RU" sz="900" u="none" strike="noStrike" dirty="0">
                          <a:effectLst/>
                        </a:rPr>
                      </a:br>
                      <a:r>
                        <a:rPr lang="ru-RU" sz="900" u="none" strike="noStrike" dirty="0">
                          <a:effectLst/>
                        </a:rPr>
                        <a:t>2. Проведена оценка возможности предоставления скидки в рамках программы "профсоюзный дисконт".</a:t>
                      </a:r>
                      <a:endParaRPr lang="ru-RU" sz="900" b="0" i="0" u="none" strike="noStrike" dirty="0">
                        <a:effectLst/>
                        <a:latin typeface="+mj-lt"/>
                      </a:endParaRPr>
                    </a:p>
                  </a:txBody>
                  <a:tcPr marL="2784" marR="2784" marT="2784" marB="0" anchor="ctr"/>
                </a:tc>
                <a:extLst>
                  <a:ext uri="{0D108BD9-81ED-4DB2-BD59-A6C34878D82A}">
                    <a16:rowId xmlns:a16="http://schemas.microsoft.com/office/drawing/2014/main" val="1696435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3546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080930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Варианты реализации проекта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86DC7C76-4238-4995-9F39-139C0724AA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0233522"/>
              </p:ext>
            </p:extLst>
          </p:nvPr>
        </p:nvGraphicFramePr>
        <p:xfrm>
          <a:off x="611560" y="727658"/>
          <a:ext cx="8080930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162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Бюджет проекта. Вариант 1 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8050F665-709C-4C62-B51E-CC962D7C46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808459"/>
              </p:ext>
            </p:extLst>
          </p:nvPr>
        </p:nvGraphicFramePr>
        <p:xfrm>
          <a:off x="618564" y="771548"/>
          <a:ext cx="8129898" cy="329445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2118395182"/>
                    </a:ext>
                  </a:extLst>
                </a:gridCol>
                <a:gridCol w="1883028">
                  <a:extLst>
                    <a:ext uri="{9D8B030D-6E8A-4147-A177-3AD203B41FA5}">
                      <a16:colId xmlns:a16="http://schemas.microsoft.com/office/drawing/2014/main" val="4061992595"/>
                    </a:ext>
                  </a:extLst>
                </a:gridCol>
                <a:gridCol w="1883028">
                  <a:extLst>
                    <a:ext uri="{9D8B030D-6E8A-4147-A177-3AD203B41FA5}">
                      <a16:colId xmlns:a16="http://schemas.microsoft.com/office/drawing/2014/main" val="2697715696"/>
                    </a:ext>
                  </a:extLst>
                </a:gridCol>
                <a:gridCol w="1883028">
                  <a:extLst>
                    <a:ext uri="{9D8B030D-6E8A-4147-A177-3AD203B41FA5}">
                      <a16:colId xmlns:a16="http://schemas.microsoft.com/office/drawing/2014/main" val="2708932509"/>
                    </a:ext>
                  </a:extLst>
                </a:gridCol>
                <a:gridCol w="1992622">
                  <a:extLst>
                    <a:ext uri="{9D8B030D-6E8A-4147-A177-3AD203B41FA5}">
                      <a16:colId xmlns:a16="http://schemas.microsoft.com/office/drawing/2014/main" val="3206889058"/>
                    </a:ext>
                  </a:extLst>
                </a:gridCol>
              </a:tblGrid>
              <a:tr h="2834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№ </a:t>
                      </a:r>
                      <a:r>
                        <a:rPr lang="ru-RU" sz="900" b="1" u="none" strike="noStrike" dirty="0" err="1">
                          <a:effectLst/>
                        </a:rPr>
                        <a:t>п.п</a:t>
                      </a:r>
                      <a:r>
                        <a:rPr lang="ru-RU" sz="900" b="1" u="none" strike="noStrike" dirty="0">
                          <a:effectLst/>
                        </a:rPr>
                        <a:t>.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Вид затрат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Периодичность затрат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</a:rPr>
                        <a:t>Цена за единицу, руб. без НДС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Стоимость работ/услуг за 1 месяц, руб. без НДС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2461599778"/>
                  </a:ext>
                </a:extLst>
              </a:tr>
              <a:tr h="21961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Постоянные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3423655"/>
                  </a:ext>
                </a:extLst>
              </a:tr>
              <a:tr h="283475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Закупка расходников для кофе-машины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3-4 раза в месяц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3 000,00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9 000,00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4005157175"/>
                  </a:ext>
                </a:extLst>
              </a:tr>
              <a:tr h="283475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Лизинг кофейного автомата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 раз в месяц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63 700,00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63 700,00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89075452"/>
                  </a:ext>
                </a:extLst>
              </a:tr>
              <a:tr h="184272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Электроэнергия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Ежедневно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18,84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565,20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1841605368"/>
                  </a:ext>
                </a:extLst>
              </a:tr>
              <a:tr h="184272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Эквайринг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С каждой покупки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2,50%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487,50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4098640587"/>
                  </a:ext>
                </a:extLst>
              </a:tr>
              <a:tr h="142991">
                <a:tc gridSpan="4"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Итого постоянные затраты в месяц 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73 752,7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964942821"/>
                  </a:ext>
                </a:extLst>
              </a:tr>
              <a:tr h="20004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Переменные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854941"/>
                  </a:ext>
                </a:extLst>
              </a:tr>
              <a:tr h="378625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Сервисное обслуживание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 раз в 2 месяца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6 000,00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3 000,00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3159112947"/>
                  </a:ext>
                </a:extLst>
              </a:tr>
              <a:tr h="142991">
                <a:tc gridSpan="4"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Итого переменные затраты в месяц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3 000,00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2143268935"/>
                  </a:ext>
                </a:extLst>
              </a:tr>
              <a:tr h="249978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Капитальные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27647"/>
                  </a:ext>
                </a:extLst>
              </a:tr>
              <a:tr h="344564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Установка платёжного терминала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1 раз при запуске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30 000,00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-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1873287152"/>
                  </a:ext>
                </a:extLst>
              </a:tr>
              <a:tr h="142991">
                <a:tc gridSpan="4"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Итого капитальные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30 000,00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1969983413"/>
                  </a:ext>
                </a:extLst>
              </a:tr>
              <a:tr h="253689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</a:rPr>
                        <a:t>Итоговые затраты за 8 месяцев (согласно КП)</a:t>
                      </a:r>
                      <a:endParaRPr lang="ru-RU" sz="105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1050" b="1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614 051,60</a:t>
                      </a:r>
                      <a:endParaRPr lang="ru-RU" sz="105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2885533038"/>
                  </a:ext>
                </a:extLst>
              </a:tr>
            </a:tbl>
          </a:graphicData>
        </a:graphic>
      </p:graphicFrame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0D3361B3-BE85-4CB3-874F-7C60720D5B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6381673"/>
              </p:ext>
            </p:extLst>
          </p:nvPr>
        </p:nvGraphicFramePr>
        <p:xfrm>
          <a:off x="1835696" y="4216984"/>
          <a:ext cx="6408712" cy="468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7AC76AC-3F4C-4FA3-B04F-F9203570ECC6}"/>
              </a:ext>
            </a:extLst>
          </p:cNvPr>
          <p:cNvSpPr txBox="1"/>
          <p:nvPr/>
        </p:nvSpPr>
        <p:spPr>
          <a:xfrm>
            <a:off x="3953857" y="4371952"/>
            <a:ext cx="21723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b="1" dirty="0">
                <a:solidFill>
                  <a:schemeClr val="dk1"/>
                </a:solidFill>
              </a:rPr>
              <a:t>А ещё время, силы, нервы…</a:t>
            </a:r>
          </a:p>
        </p:txBody>
      </p:sp>
    </p:spTree>
    <p:extLst>
      <p:ext uri="{BB962C8B-B14F-4D97-AF65-F5344CB8AC3E}">
        <p14:creationId xmlns:p14="http://schemas.microsoft.com/office/powerpoint/2010/main" val="2341387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Бюджет проекта. Вариант 2 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8050F665-709C-4C62-B51E-CC962D7C46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915851"/>
              </p:ext>
            </p:extLst>
          </p:nvPr>
        </p:nvGraphicFramePr>
        <p:xfrm>
          <a:off x="507051" y="915566"/>
          <a:ext cx="8129898" cy="212082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2118395182"/>
                    </a:ext>
                  </a:extLst>
                </a:gridCol>
                <a:gridCol w="1883028">
                  <a:extLst>
                    <a:ext uri="{9D8B030D-6E8A-4147-A177-3AD203B41FA5}">
                      <a16:colId xmlns:a16="http://schemas.microsoft.com/office/drawing/2014/main" val="4061992595"/>
                    </a:ext>
                  </a:extLst>
                </a:gridCol>
                <a:gridCol w="1883028">
                  <a:extLst>
                    <a:ext uri="{9D8B030D-6E8A-4147-A177-3AD203B41FA5}">
                      <a16:colId xmlns:a16="http://schemas.microsoft.com/office/drawing/2014/main" val="2697715696"/>
                    </a:ext>
                  </a:extLst>
                </a:gridCol>
                <a:gridCol w="1883028">
                  <a:extLst>
                    <a:ext uri="{9D8B030D-6E8A-4147-A177-3AD203B41FA5}">
                      <a16:colId xmlns:a16="http://schemas.microsoft.com/office/drawing/2014/main" val="2708932509"/>
                    </a:ext>
                  </a:extLst>
                </a:gridCol>
                <a:gridCol w="1992622">
                  <a:extLst>
                    <a:ext uri="{9D8B030D-6E8A-4147-A177-3AD203B41FA5}">
                      <a16:colId xmlns:a16="http://schemas.microsoft.com/office/drawing/2014/main" val="3206889058"/>
                    </a:ext>
                  </a:extLst>
                </a:gridCol>
              </a:tblGrid>
              <a:tr h="2834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№ </a:t>
                      </a:r>
                      <a:r>
                        <a:rPr lang="ru-RU" sz="900" b="1" u="none" strike="noStrike" dirty="0" err="1">
                          <a:effectLst/>
                        </a:rPr>
                        <a:t>п.п</a:t>
                      </a:r>
                      <a:r>
                        <a:rPr lang="ru-RU" sz="900" b="1" u="none" strike="noStrike" dirty="0">
                          <a:effectLst/>
                        </a:rPr>
                        <a:t>.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Вид затрат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Периодичность затрат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</a:rPr>
                        <a:t>Цена за единицу, руб. без НДС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Стоимость работ/услуг за 1 месяц, руб. без НДС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2461599778"/>
                  </a:ext>
                </a:extLst>
              </a:tr>
              <a:tr h="219611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Постоянные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3423655"/>
                  </a:ext>
                </a:extLst>
              </a:tr>
              <a:tr h="283475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Обслуживание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 раз в месяц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10 000,00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10 000,00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4005157175"/>
                  </a:ext>
                </a:extLst>
              </a:tr>
              <a:tr h="142991">
                <a:tc gridSpan="4"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Итого постоянные затраты в месяц 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10 000,00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964942821"/>
                  </a:ext>
                </a:extLst>
              </a:tr>
              <a:tr h="200046">
                <a:tc gridSpan="5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854941"/>
                  </a:ext>
                </a:extLst>
              </a:tr>
              <a:tr h="249978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</a:rPr>
                        <a:t>Капитальные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27647"/>
                  </a:ext>
                </a:extLst>
              </a:tr>
              <a:tr h="344564"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Изготовление, доставка и установка аппарата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1 раз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350 000,00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-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1873287152"/>
                  </a:ext>
                </a:extLst>
              </a:tr>
              <a:tr h="142991">
                <a:tc gridSpan="4"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Итого капитальные затраты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350 000,00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1969983413"/>
                  </a:ext>
                </a:extLst>
              </a:tr>
              <a:tr h="253689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effectLst/>
                        </a:rPr>
                        <a:t>Итоговые затраты за 8 месяцев (согласно КП)</a:t>
                      </a:r>
                      <a:endParaRPr lang="ru-RU" sz="105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447" marR="2447" marT="244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79074" rtl="0" eaLnBrk="1" fontAlgn="ctr" latinLnBrk="0" hangingPunct="1"/>
                      <a:r>
                        <a:rPr lang="ru-RU" sz="1050" b="1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430 000,00</a:t>
                      </a:r>
                      <a:endParaRPr lang="ru-RU" sz="105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447" marR="2447" marT="2447" marB="0" anchor="ctr"/>
                </a:tc>
                <a:extLst>
                  <a:ext uri="{0D108BD9-81ED-4DB2-BD59-A6C34878D82A}">
                    <a16:rowId xmlns:a16="http://schemas.microsoft.com/office/drawing/2014/main" val="288553303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5FF50E4-A9F4-4090-BCD3-09C564246249}"/>
              </a:ext>
            </a:extLst>
          </p:cNvPr>
          <p:cNvSpPr txBox="1"/>
          <p:nvPr/>
        </p:nvSpPr>
        <p:spPr>
          <a:xfrm>
            <a:off x="1115615" y="3362674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Подрядчик ООО «</a:t>
            </a:r>
            <a:r>
              <a:rPr lang="ru-RU" dirty="0" err="1"/>
              <a:t>Пермторгнефть</a:t>
            </a:r>
            <a:r>
              <a:rPr lang="ru-RU" dirty="0"/>
              <a:t>» устанавливает кофейные аппараты в зданиях ООО «ЛУКОЙЛ-ПЕРМЬ».</a:t>
            </a:r>
          </a:p>
          <a:p>
            <a:pPr algn="r"/>
            <a:r>
              <a:rPr lang="ru-RU" dirty="0"/>
              <a:t>Стоимость компенсируется за счет освобождения от уплаты аренды и получения дохода с продажи кофе.</a:t>
            </a:r>
          </a:p>
          <a:p>
            <a:pPr algn="r"/>
            <a:endParaRPr lang="ru-RU" dirty="0"/>
          </a:p>
          <a:p>
            <a:pPr algn="r"/>
            <a:r>
              <a:rPr lang="ru-RU" dirty="0"/>
              <a:t>Затраты по проекту по варианту 2 – </a:t>
            </a:r>
            <a:r>
              <a:rPr lang="ru-RU" b="1" dirty="0">
                <a:solidFill>
                  <a:srgbClr val="00B050"/>
                </a:solidFill>
              </a:rPr>
              <a:t>0,00 руб.</a:t>
            </a:r>
          </a:p>
        </p:txBody>
      </p:sp>
    </p:spTree>
    <p:extLst>
      <p:ext uri="{BB962C8B-B14F-4D97-AF65-F5344CB8AC3E}">
        <p14:creationId xmlns:p14="http://schemas.microsoft.com/office/powerpoint/2010/main" val="14799030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Отчет о проделанной работе и промежуточные результаты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1E11022-BAC7-4852-8E13-75E6102F7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412" y="732398"/>
            <a:ext cx="1848544" cy="2468416"/>
          </a:xfrm>
          <a:prstGeom prst="rect">
            <a:avLst/>
          </a:prstGeom>
        </p:spPr>
      </p:pic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02D85934-FA9D-4597-9A74-B6E0CBF4E9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0172868"/>
              </p:ext>
            </p:extLst>
          </p:nvPr>
        </p:nvGraphicFramePr>
        <p:xfrm>
          <a:off x="-41193" y="672027"/>
          <a:ext cx="4035042" cy="4107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C8A6E58-0734-4219-A220-6FD5582923D7}"/>
              </a:ext>
            </a:extLst>
          </p:cNvPr>
          <p:cNvSpPr txBox="1"/>
          <p:nvPr/>
        </p:nvSpPr>
        <p:spPr>
          <a:xfrm>
            <a:off x="4272136" y="3321879"/>
            <a:ext cx="115212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Это «до»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E7408F-EA58-4A38-A158-A49AFFCA5E0F}"/>
              </a:ext>
            </a:extLst>
          </p:cNvPr>
          <p:cNvSpPr txBox="1"/>
          <p:nvPr/>
        </p:nvSpPr>
        <p:spPr>
          <a:xfrm>
            <a:off x="6588224" y="4443958"/>
            <a:ext cx="2160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Это ожидается после)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4" t="3511" r="9303"/>
          <a:stretch/>
        </p:blipFill>
        <p:spPr>
          <a:xfrm>
            <a:off x="6768243" y="1487188"/>
            <a:ext cx="1800200" cy="2952328"/>
          </a:xfrm>
          <a:prstGeom prst="rect">
            <a:avLst/>
          </a:prstGeom>
        </p:spPr>
      </p:pic>
      <p:sp>
        <p:nvSpPr>
          <p:cNvPr id="7" name="Овальная выноска 6"/>
          <p:cNvSpPr/>
          <p:nvPr/>
        </p:nvSpPr>
        <p:spPr>
          <a:xfrm>
            <a:off x="755576" y="3867894"/>
            <a:ext cx="504056" cy="432048"/>
          </a:xfrm>
          <a:prstGeom prst="wedgeEllipse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873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Оповещение работников ТПП «</a:t>
            </a:r>
            <a:r>
              <a:rPr lang="ru-RU" dirty="0" err="1">
                <a:latin typeface="Tahoma" panose="020B0604030504040204" pitchFamily="34" charset="0"/>
                <a:cs typeface="Tahoma" panose="020B0604030504040204" pitchFamily="34" charset="0"/>
              </a:rPr>
              <a:t>Полазнанефтегаз</a:t>
            </a:r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» о реализовавшемся проекте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88"/>
          <a:stretch/>
        </p:blipFill>
        <p:spPr>
          <a:xfrm>
            <a:off x="4039340" y="2139475"/>
            <a:ext cx="1890664" cy="2016224"/>
          </a:xfrm>
          <a:prstGeom prst="rect">
            <a:avLst/>
          </a:prstGeom>
        </p:spPr>
      </p:pic>
      <p:sp>
        <p:nvSpPr>
          <p:cNvPr id="18" name="Овальная выноска 17"/>
          <p:cNvSpPr/>
          <p:nvPr/>
        </p:nvSpPr>
        <p:spPr>
          <a:xfrm>
            <a:off x="3500398" y="1588345"/>
            <a:ext cx="1245844" cy="896419"/>
          </a:xfrm>
          <a:prstGeom prst="wedgeEllipseCallou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ОТЗЫВ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7965" y="3984120"/>
            <a:ext cx="1286367" cy="104250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523" y="716683"/>
            <a:ext cx="1286367" cy="104250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9118" y="691963"/>
            <a:ext cx="1286367" cy="104250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899BCBB-D844-4774-9268-94BA3AC80D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0" b="1000"/>
          <a:stretch/>
        </p:blipFill>
        <p:spPr>
          <a:xfrm>
            <a:off x="5789574" y="1318565"/>
            <a:ext cx="2672728" cy="34420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13C6741-0BC4-4435-8759-28F8C5C534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90"/>
          <a:stretch/>
        </p:blipFill>
        <p:spPr>
          <a:xfrm>
            <a:off x="982299" y="765884"/>
            <a:ext cx="1890664" cy="28859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7A8E65-A1EF-4E0A-86C1-2DFEC1761F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97" b="44419"/>
          <a:stretch/>
        </p:blipFill>
        <p:spPr>
          <a:xfrm>
            <a:off x="225328" y="2028857"/>
            <a:ext cx="1890664" cy="360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59939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36903" cy="307836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cs typeface="Tahoma" panose="020B0604030504040204" pitchFamily="34" charset="0"/>
              </a:rPr>
              <a:t>Перспективы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20A1142-B624-4BE1-AC4F-002F72E189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8620253"/>
              </p:ext>
            </p:extLst>
          </p:nvPr>
        </p:nvGraphicFramePr>
        <p:xfrm>
          <a:off x="214300" y="51470"/>
          <a:ext cx="8712967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AD43B95-0566-435C-B2D4-8312ADF359B5}"/>
              </a:ext>
            </a:extLst>
          </p:cNvPr>
          <p:cNvSpPr txBox="1"/>
          <p:nvPr/>
        </p:nvSpPr>
        <p:spPr>
          <a:xfrm>
            <a:off x="1215990" y="2433250"/>
            <a:ext cx="51088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/>
              <a:t>Для связи с нами по вопросам реализации данного проекта: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006A26-F99B-458D-B797-25C149BCC90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4" t="22001" r="7584" b="63864"/>
          <a:stretch/>
        </p:blipFill>
        <p:spPr>
          <a:xfrm>
            <a:off x="2860811" y="2880960"/>
            <a:ext cx="1819200" cy="65599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E2FEAED-BDA7-44CC-9034-A794DB634A9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4" t="22001" r="7584" b="65064"/>
          <a:stretch/>
        </p:blipFill>
        <p:spPr>
          <a:xfrm>
            <a:off x="225515" y="2880960"/>
            <a:ext cx="2016224" cy="6653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0C96DBF-F9F9-43F8-82EA-4C43420E9B0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4" t="22001" r="7584" b="64369"/>
          <a:stretch/>
        </p:blipFill>
        <p:spPr>
          <a:xfrm>
            <a:off x="5299083" y="2880960"/>
            <a:ext cx="2016224" cy="7010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C2B8DD-7894-4F68-952D-24F5A86D2DB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131" t="5206" r="9225" b="15497"/>
          <a:stretch/>
        </p:blipFill>
        <p:spPr>
          <a:xfrm>
            <a:off x="7596336" y="3780380"/>
            <a:ext cx="1430693" cy="9708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92DF42DB-8FDA-4D66-B9BF-08E9A659177B}"/>
              </a:ext>
            </a:extLst>
          </p:cNvPr>
          <p:cNvGrpSpPr/>
          <p:nvPr/>
        </p:nvGrpSpPr>
        <p:grpSpPr>
          <a:xfrm>
            <a:off x="148919" y="3795886"/>
            <a:ext cx="2169416" cy="482701"/>
            <a:chOff x="4360" y="756084"/>
            <a:chExt cx="2097408" cy="1008112"/>
          </a:xfrm>
        </p:grpSpPr>
        <p:sp>
          <p:nvSpPr>
            <p:cNvPr id="11" name="Прямоугольник: скругленные углы 10">
              <a:extLst>
                <a:ext uri="{FF2B5EF4-FFF2-40B4-BE49-F238E27FC236}">
                  <a16:creationId xmlns:a16="http://schemas.microsoft.com/office/drawing/2014/main" id="{C816285D-42F9-48CB-85C2-40113D7895C8}"/>
                </a:ext>
              </a:extLst>
            </p:cNvPr>
            <p:cNvSpPr/>
            <p:nvPr/>
          </p:nvSpPr>
          <p:spPr>
            <a:xfrm>
              <a:off x="4360" y="756084"/>
              <a:ext cx="2097408" cy="1008112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рямоугольник: скругленные углы 4">
              <a:extLst>
                <a:ext uri="{FF2B5EF4-FFF2-40B4-BE49-F238E27FC236}">
                  <a16:creationId xmlns:a16="http://schemas.microsoft.com/office/drawing/2014/main" id="{8D224544-54B0-441C-A901-70DEE718A638}"/>
                </a:ext>
              </a:extLst>
            </p:cNvPr>
            <p:cNvSpPr txBox="1"/>
            <p:nvPr/>
          </p:nvSpPr>
          <p:spPr>
            <a:xfrm>
              <a:off x="53572" y="805296"/>
              <a:ext cx="1998984" cy="909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000" b="1" dirty="0"/>
                <a:t>Назаров Андрей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000" b="1" kern="1200" dirty="0"/>
                <a:t>8 (9</a:t>
              </a:r>
              <a:r>
                <a:rPr lang="ru-RU" sz="1000" b="1" dirty="0"/>
                <a:t>50) 447 1152</a:t>
              </a:r>
              <a:endParaRPr lang="ru-RU" sz="1000" b="1" kern="1200" dirty="0"/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B0A9C154-A632-4696-B2EC-1935BCB44848}"/>
              </a:ext>
            </a:extLst>
          </p:cNvPr>
          <p:cNvGrpSpPr/>
          <p:nvPr/>
        </p:nvGrpSpPr>
        <p:grpSpPr>
          <a:xfrm>
            <a:off x="2685703" y="3795886"/>
            <a:ext cx="2169416" cy="482701"/>
            <a:chOff x="4360" y="756084"/>
            <a:chExt cx="2097408" cy="1008112"/>
          </a:xfrm>
        </p:grpSpPr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24F6F9E0-C17F-4B99-AAE6-1B771403E046}"/>
                </a:ext>
              </a:extLst>
            </p:cNvPr>
            <p:cNvSpPr/>
            <p:nvPr/>
          </p:nvSpPr>
          <p:spPr>
            <a:xfrm>
              <a:off x="4360" y="756084"/>
              <a:ext cx="2097408" cy="1008112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рямоугольник: скругленные углы 4">
              <a:extLst>
                <a:ext uri="{FF2B5EF4-FFF2-40B4-BE49-F238E27FC236}">
                  <a16:creationId xmlns:a16="http://schemas.microsoft.com/office/drawing/2014/main" id="{4E12EC9A-FBCE-491D-A493-98AA29D211FA}"/>
                </a:ext>
              </a:extLst>
            </p:cNvPr>
            <p:cNvSpPr txBox="1"/>
            <p:nvPr/>
          </p:nvSpPr>
          <p:spPr>
            <a:xfrm>
              <a:off x="53572" y="805296"/>
              <a:ext cx="1998984" cy="909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000" b="1" kern="1200" dirty="0" err="1"/>
                <a:t>Седойкина</a:t>
              </a:r>
              <a:r>
                <a:rPr lang="ru-RU" sz="1000" b="1" kern="1200" dirty="0"/>
                <a:t> Елизавета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000" b="1" dirty="0"/>
                <a:t>8 (919) 486 4648</a:t>
              </a:r>
              <a:endParaRPr lang="ru-RU" sz="1000" b="1" kern="1200" dirty="0"/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76F48A19-DCB4-4750-A412-3A749D45AE85}"/>
              </a:ext>
            </a:extLst>
          </p:cNvPr>
          <p:cNvGrpSpPr/>
          <p:nvPr/>
        </p:nvGrpSpPr>
        <p:grpSpPr>
          <a:xfrm>
            <a:off x="5222487" y="3789947"/>
            <a:ext cx="2169416" cy="482701"/>
            <a:chOff x="4360" y="756084"/>
            <a:chExt cx="2097408" cy="1008112"/>
          </a:xfrm>
        </p:grpSpPr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DF3DE06B-0045-4556-A95A-A96C81F7ED30}"/>
                </a:ext>
              </a:extLst>
            </p:cNvPr>
            <p:cNvSpPr/>
            <p:nvPr/>
          </p:nvSpPr>
          <p:spPr>
            <a:xfrm>
              <a:off x="4360" y="756084"/>
              <a:ext cx="2097408" cy="1008112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Прямоугольник: скругленные углы 4">
              <a:extLst>
                <a:ext uri="{FF2B5EF4-FFF2-40B4-BE49-F238E27FC236}">
                  <a16:creationId xmlns:a16="http://schemas.microsoft.com/office/drawing/2014/main" id="{91EB678C-63FB-4F81-ADC1-42C87870BCD8}"/>
                </a:ext>
              </a:extLst>
            </p:cNvPr>
            <p:cNvSpPr txBox="1"/>
            <p:nvPr/>
          </p:nvSpPr>
          <p:spPr>
            <a:xfrm>
              <a:off x="53572" y="805296"/>
              <a:ext cx="1998984" cy="909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000" b="1" kern="1200" dirty="0"/>
                <a:t>Салова Полина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000" b="1" dirty="0"/>
                <a:t>8 (909) 727 7679</a:t>
              </a:r>
              <a:endParaRPr lang="ru-RU" sz="10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76521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6070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сновной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85B76279261FC41A2604133188FC3F0" ma:contentTypeVersion="0" ma:contentTypeDescription="Создание документа." ma:contentTypeScope="" ma:versionID="874370f299797430aa596e082ce86cc3">
  <xsd:schema xmlns:xsd="http://www.w3.org/2001/XMLSchema" xmlns:p="http://schemas.microsoft.com/office/2006/metadata/properties" targetNamespace="http://schemas.microsoft.com/office/2006/metadata/properties" ma:root="true" ma:fieldsID="c2d6548631942a3a7cae43a042d40c6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CED77849-0E8E-42D2-963E-75509055BDC5}">
  <ds:schemaRefs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documentManagement/types"/>
  </ds:schemaRefs>
</ds:datastoreItem>
</file>

<file path=customXml/itemProps2.xml><?xml version="1.0" encoding="utf-8"?>
<ds:datastoreItem xmlns:ds="http://schemas.openxmlformats.org/officeDocument/2006/customXml" ds:itemID="{2CDFB522-9B92-4483-86A2-D34AD6E98D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258C59-7C09-49C8-A6F9-F754E3AB07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15277</TotalTime>
  <Words>887</Words>
  <Application>Microsoft Office PowerPoint</Application>
  <PresentationFormat>Экран (16:9)</PresentationFormat>
  <Paragraphs>168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Tahoma</vt:lpstr>
      <vt:lpstr>Times New Roman</vt:lpstr>
      <vt:lpstr>Тема Office</vt:lpstr>
      <vt:lpstr>«Кофейная пауза»</vt:lpstr>
      <vt:lpstr>Об авторах</vt:lpstr>
      <vt:lpstr>Проблематика</vt:lpstr>
      <vt:lpstr>Опрос работников ТПП «Полазнанефтегаз»</vt:lpstr>
      <vt:lpstr>Цель и задачи</vt:lpstr>
      <vt:lpstr>Обзор подбираемого оборудования</vt:lpstr>
      <vt:lpstr>Календарный план</vt:lpstr>
      <vt:lpstr>Варианты реализации проекта</vt:lpstr>
      <vt:lpstr>Бюджет проекта. Вариант 1 </vt:lpstr>
      <vt:lpstr>Бюджет проекта. Вариант 2 </vt:lpstr>
      <vt:lpstr>Отчет о проделанной работе и промежуточные результаты</vt:lpstr>
      <vt:lpstr>Оповещение работников ТПП «Полазнанефтегаз» о реализовавшемся проекте</vt:lpstr>
      <vt:lpstr>Перспективы</vt:lpstr>
      <vt:lpstr>Презентация PowerPoint</vt:lpstr>
    </vt:vector>
  </TitlesOfParts>
  <Company>LUKOIL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Company</dc:creator>
  <cp:lastModifiedBy>Назаров Андрей Владимирович</cp:lastModifiedBy>
  <cp:revision>224</cp:revision>
  <cp:lastPrinted>2015-12-03T12:04:19Z</cp:lastPrinted>
  <dcterms:created xsi:type="dcterms:W3CDTF">2015-12-02T14:34:23Z</dcterms:created>
  <dcterms:modified xsi:type="dcterms:W3CDTF">2026-04-16T05:33:42Z</dcterms:modified>
</cp:coreProperties>
</file>